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
  </p:notesMasterIdLst>
  <p:sldIdLst>
    <p:sldId id="257" r:id="rId2"/>
    <p:sldId id="266" r:id="rId3"/>
  </p:sldIdLst>
  <p:sldSz cx="6858000" cy="9906000" type="A4"/>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6A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0" autoAdjust="0"/>
    <p:restoredTop sz="96242" autoAdjust="0"/>
  </p:normalViewPr>
  <p:slideViewPr>
    <p:cSldViewPr snapToGrid="0">
      <p:cViewPr>
        <p:scale>
          <a:sx n="300" d="100"/>
          <a:sy n="300" d="100"/>
        </p:scale>
        <p:origin x="-2190" y="-58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E82955FB-733B-6544-80A3-987EF9B9D93A}" type="datetimeFigureOut">
              <a:t>2024/6/7</a:t>
            </a:fld>
            <a:endParaRPr kumimoji="1" lang="ja-JP" altLang="en-US"/>
          </a:p>
        </p:txBody>
      </p:sp>
      <p:sp>
        <p:nvSpPr>
          <p:cNvPr id="4" name="スライド イメージ プレースホルダー 3"/>
          <p:cNvSpPr>
            <a:spLocks noGrp="1" noRot="1" noChangeAspect="1"/>
          </p:cNvSpPr>
          <p:nvPr>
            <p:ph type="sldImg" idx="2"/>
          </p:nvPr>
        </p:nvSpPr>
        <p:spPr>
          <a:xfrm>
            <a:off x="2243138" y="1243013"/>
            <a:ext cx="2320925"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05FE8D27-9776-044F-9F87-F45E3F3FC1D0}" type="slidenum">
              <a:t>‹#›</a:t>
            </a:fld>
            <a:endParaRPr kumimoji="1" lang="ja-JP" altLang="en-US"/>
          </a:p>
        </p:txBody>
      </p:sp>
    </p:spTree>
    <p:extLst>
      <p:ext uri="{BB962C8B-B14F-4D97-AF65-F5344CB8AC3E}">
        <p14:creationId xmlns:p14="http://schemas.microsoft.com/office/powerpoint/2010/main" val="20363743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5FE8D27-9776-044F-9F87-F45E3F3FC1D0}" type="slidenum">
              <a:t>1</a:t>
            </a:fld>
            <a:endParaRPr kumimoji="1" lang="ja-JP" altLang="en-US"/>
          </a:p>
        </p:txBody>
      </p:sp>
    </p:spTree>
    <p:extLst>
      <p:ext uri="{BB962C8B-B14F-4D97-AF65-F5344CB8AC3E}">
        <p14:creationId xmlns:p14="http://schemas.microsoft.com/office/powerpoint/2010/main" val="25117237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dirty="0"/>
              <a:t>マスター サブタイトルの書式設定</a:t>
            </a:r>
            <a:endParaRPr lang="en-US" dirty="0"/>
          </a:p>
        </p:txBody>
      </p:sp>
      <p:sp>
        <p:nvSpPr>
          <p:cNvPr id="4" name="Date Placeholder 3"/>
          <p:cNvSpPr>
            <a:spLocks noGrp="1"/>
          </p:cNvSpPr>
          <p:nvPr>
            <p:ph type="dt" sz="half" idx="10"/>
          </p:nvPr>
        </p:nvSpPr>
        <p:spPr/>
        <p:txBody>
          <a:bodyPr/>
          <a:lstStyle/>
          <a:p>
            <a:fld id="{2F2CAE5F-7FCE-B34E-89A5-639BD52670A8}" type="datetimeFigureOut">
              <a:t>2024/6/7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DCEBD5A-AC7D-F743-AE0F-0BB742A75D84}" type="slidenum">
              <a:t>‹#›</a:t>
            </a:fld>
            <a:endParaRPr kumimoji="1" lang="ja-JP" altLang="en-US"/>
          </a:p>
        </p:txBody>
      </p:sp>
    </p:spTree>
    <p:extLst>
      <p:ext uri="{BB962C8B-B14F-4D97-AF65-F5344CB8AC3E}">
        <p14:creationId xmlns:p14="http://schemas.microsoft.com/office/powerpoint/2010/main" val="11347869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2F2CAE5F-7FCE-B34E-89A5-639BD52670A8}" type="datetimeFigureOut">
              <a:t>2024/6/7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DCEBD5A-AC7D-F743-AE0F-0BB742A75D84}" type="slidenum">
              <a:t>‹#›</a:t>
            </a:fld>
            <a:endParaRPr kumimoji="1" lang="ja-JP" altLang="en-US"/>
          </a:p>
        </p:txBody>
      </p:sp>
    </p:spTree>
    <p:extLst>
      <p:ext uri="{BB962C8B-B14F-4D97-AF65-F5344CB8AC3E}">
        <p14:creationId xmlns:p14="http://schemas.microsoft.com/office/powerpoint/2010/main" val="3552443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ja-JP" altLang="en-US" dirty="0"/>
              <a:t>マスター タイトルの書式設定</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2F2CAE5F-7FCE-B34E-89A5-639BD52670A8}" type="datetimeFigureOut">
              <a:t>2024/6/7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DCEBD5A-AC7D-F743-AE0F-0BB742A75D84}" type="slidenum">
              <a:t>‹#›</a:t>
            </a:fld>
            <a:endParaRPr kumimoji="1" lang="ja-JP" altLang="en-US"/>
          </a:p>
        </p:txBody>
      </p:sp>
    </p:spTree>
    <p:extLst>
      <p:ext uri="{BB962C8B-B14F-4D97-AF65-F5344CB8AC3E}">
        <p14:creationId xmlns:p14="http://schemas.microsoft.com/office/powerpoint/2010/main" val="172053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9035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2F2CAE5F-7FCE-B34E-89A5-639BD52670A8}" type="datetimeFigureOut">
              <a:t>2024/6/7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DCEBD5A-AC7D-F743-AE0F-0BB742A75D84}" type="slidenum">
              <a:t>‹#›</a:t>
            </a:fld>
            <a:endParaRPr kumimoji="1" lang="ja-JP" altLang="en-US"/>
          </a:p>
        </p:txBody>
      </p:sp>
    </p:spTree>
    <p:extLst>
      <p:ext uri="{BB962C8B-B14F-4D97-AF65-F5344CB8AC3E}">
        <p14:creationId xmlns:p14="http://schemas.microsoft.com/office/powerpoint/2010/main" val="412596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ja-JP" altLang="en-US" dirty="0"/>
              <a:t>マスター タイトルの書式設定</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dirty="0"/>
              <a:t>マスター テキストの書式設定</a:t>
            </a:r>
          </a:p>
        </p:txBody>
      </p:sp>
      <p:sp>
        <p:nvSpPr>
          <p:cNvPr id="4" name="Date Placeholder 3"/>
          <p:cNvSpPr>
            <a:spLocks noGrp="1"/>
          </p:cNvSpPr>
          <p:nvPr>
            <p:ph type="dt" sz="half" idx="10"/>
          </p:nvPr>
        </p:nvSpPr>
        <p:spPr/>
        <p:txBody>
          <a:bodyPr/>
          <a:lstStyle/>
          <a:p>
            <a:fld id="{2F2CAE5F-7FCE-B34E-89A5-639BD52670A8}" type="datetimeFigureOut">
              <a:t>2024/6/7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DCEBD5A-AC7D-F743-AE0F-0BB742A75D84}" type="slidenum">
              <a:t>‹#›</a:t>
            </a:fld>
            <a:endParaRPr kumimoji="1" lang="ja-JP" altLang="en-US"/>
          </a:p>
        </p:txBody>
      </p:sp>
    </p:spTree>
    <p:extLst>
      <p:ext uri="{BB962C8B-B14F-4D97-AF65-F5344CB8AC3E}">
        <p14:creationId xmlns:p14="http://schemas.microsoft.com/office/powerpoint/2010/main" val="1125219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5" name="Date Placeholder 4"/>
          <p:cNvSpPr>
            <a:spLocks noGrp="1"/>
          </p:cNvSpPr>
          <p:nvPr>
            <p:ph type="dt" sz="half" idx="10"/>
          </p:nvPr>
        </p:nvSpPr>
        <p:spPr/>
        <p:txBody>
          <a:bodyPr/>
          <a:lstStyle/>
          <a:p>
            <a:fld id="{2F2CAE5F-7FCE-B34E-89A5-639BD52670A8}" type="datetimeFigureOut">
              <a:t>2024/6/7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DCEBD5A-AC7D-F743-AE0F-0BB742A75D84}" type="slidenum">
              <a:t>‹#›</a:t>
            </a:fld>
            <a:endParaRPr kumimoji="1" lang="ja-JP" altLang="en-US"/>
          </a:p>
        </p:txBody>
      </p:sp>
    </p:spTree>
    <p:extLst>
      <p:ext uri="{BB962C8B-B14F-4D97-AF65-F5344CB8AC3E}">
        <p14:creationId xmlns:p14="http://schemas.microsoft.com/office/powerpoint/2010/main" val="977550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dirty="0"/>
              <a:t>マスター テキストの書式設定</a:t>
            </a:r>
          </a:p>
        </p:txBody>
      </p:sp>
      <p:sp>
        <p:nvSpPr>
          <p:cNvPr id="4" name="Content Placeholder 3"/>
          <p:cNvSpPr>
            <a:spLocks noGrp="1"/>
          </p:cNvSpPr>
          <p:nvPr>
            <p:ph sz="half" idx="2"/>
          </p:nvPr>
        </p:nvSpPr>
        <p:spPr>
          <a:xfrm>
            <a:off x="472381" y="3618442"/>
            <a:ext cx="2901255" cy="5322183"/>
          </a:xfrm>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dirty="0"/>
              <a:t>マスター テキストの書式設定</a:t>
            </a:r>
          </a:p>
        </p:txBody>
      </p:sp>
      <p:sp>
        <p:nvSpPr>
          <p:cNvPr id="6" name="Content Placeholder 5"/>
          <p:cNvSpPr>
            <a:spLocks noGrp="1"/>
          </p:cNvSpPr>
          <p:nvPr>
            <p:ph sz="quarter" idx="4"/>
          </p:nvPr>
        </p:nvSpPr>
        <p:spPr>
          <a:xfrm>
            <a:off x="3471863" y="3618442"/>
            <a:ext cx="2915543" cy="5322183"/>
          </a:xfrm>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7" name="Date Placeholder 6"/>
          <p:cNvSpPr>
            <a:spLocks noGrp="1"/>
          </p:cNvSpPr>
          <p:nvPr>
            <p:ph type="dt" sz="half" idx="10"/>
          </p:nvPr>
        </p:nvSpPr>
        <p:spPr/>
        <p:txBody>
          <a:bodyPr/>
          <a:lstStyle/>
          <a:p>
            <a:fld id="{2F2CAE5F-7FCE-B34E-89A5-639BD52670A8}" type="datetimeFigureOut">
              <a:t>2024/6/7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6DCEBD5A-AC7D-F743-AE0F-0BB742A75D84}" type="slidenum">
              <a:t>‹#›</a:t>
            </a:fld>
            <a:endParaRPr kumimoji="1" lang="ja-JP" altLang="en-US"/>
          </a:p>
        </p:txBody>
      </p:sp>
    </p:spTree>
    <p:extLst>
      <p:ext uri="{BB962C8B-B14F-4D97-AF65-F5344CB8AC3E}">
        <p14:creationId xmlns:p14="http://schemas.microsoft.com/office/powerpoint/2010/main" val="7517273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Date Placeholder 2"/>
          <p:cNvSpPr>
            <a:spLocks noGrp="1"/>
          </p:cNvSpPr>
          <p:nvPr>
            <p:ph type="dt" sz="half" idx="10"/>
          </p:nvPr>
        </p:nvSpPr>
        <p:spPr/>
        <p:txBody>
          <a:bodyPr/>
          <a:lstStyle/>
          <a:p>
            <a:fld id="{2F2CAE5F-7FCE-B34E-89A5-639BD52670A8}" type="datetimeFigureOut">
              <a:t>2024/6/7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6DCEBD5A-AC7D-F743-AE0F-0BB742A75D84}" type="slidenum">
              <a:t>‹#›</a:t>
            </a:fld>
            <a:endParaRPr kumimoji="1" lang="ja-JP" altLang="en-US"/>
          </a:p>
        </p:txBody>
      </p:sp>
    </p:spTree>
    <p:extLst>
      <p:ext uri="{BB962C8B-B14F-4D97-AF65-F5344CB8AC3E}">
        <p14:creationId xmlns:p14="http://schemas.microsoft.com/office/powerpoint/2010/main" val="1816308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2CAE5F-7FCE-B34E-89A5-639BD52670A8}" type="datetimeFigureOut">
              <a:t>2024/6/7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6DCEBD5A-AC7D-F743-AE0F-0BB742A75D84}" type="slidenum">
              <a:t>‹#›</a:t>
            </a:fld>
            <a:endParaRPr kumimoji="1" lang="ja-JP" altLang="en-US"/>
          </a:p>
        </p:txBody>
      </p:sp>
    </p:spTree>
    <p:extLst>
      <p:ext uri="{BB962C8B-B14F-4D97-AF65-F5344CB8AC3E}">
        <p14:creationId xmlns:p14="http://schemas.microsoft.com/office/powerpoint/2010/main" val="2491718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2915543" y="1426282"/>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dirty="0"/>
              <a:t>マスター テキストの書式設定</a:t>
            </a:r>
          </a:p>
        </p:txBody>
      </p:sp>
      <p:sp>
        <p:nvSpPr>
          <p:cNvPr id="5" name="Date Placeholder 4"/>
          <p:cNvSpPr>
            <a:spLocks noGrp="1"/>
          </p:cNvSpPr>
          <p:nvPr>
            <p:ph type="dt" sz="half" idx="10"/>
          </p:nvPr>
        </p:nvSpPr>
        <p:spPr/>
        <p:txBody>
          <a:bodyPr/>
          <a:lstStyle/>
          <a:p>
            <a:fld id="{2F2CAE5F-7FCE-B34E-89A5-639BD52670A8}" type="datetimeFigureOut">
              <a:t>2024/6/7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DCEBD5A-AC7D-F743-AE0F-0BB742A75D84}" type="slidenum">
              <a:t>‹#›</a:t>
            </a:fld>
            <a:endParaRPr kumimoji="1" lang="ja-JP" altLang="en-US"/>
          </a:p>
        </p:txBody>
      </p:sp>
    </p:spTree>
    <p:extLst>
      <p:ext uri="{BB962C8B-B14F-4D97-AF65-F5344CB8AC3E}">
        <p14:creationId xmlns:p14="http://schemas.microsoft.com/office/powerpoint/2010/main" val="3617537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dirty="0"/>
              <a:t>マスター タイトルの書式設定</a:t>
            </a:r>
            <a:endParaRPr lang="en-US" dirty="0"/>
          </a:p>
        </p:txBody>
      </p:sp>
      <p:sp>
        <p:nvSpPr>
          <p:cNvPr id="3" name="Picture Placeholder 2"/>
          <p:cNvSpPr>
            <a:spLocks noGrp="1" noChangeAspect="1"/>
          </p:cNvSpPr>
          <p:nvPr>
            <p:ph type="pic" idx="1"/>
          </p:nvPr>
        </p:nvSpPr>
        <p:spPr>
          <a:xfrm>
            <a:off x="2915543" y="1426282"/>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dirty="0"/>
              <a:t>アイコンをクリックして図を追加</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dirty="0"/>
              <a:t>マスター テキストの書式設定</a:t>
            </a:r>
          </a:p>
        </p:txBody>
      </p:sp>
      <p:sp>
        <p:nvSpPr>
          <p:cNvPr id="5" name="Date Placeholder 4"/>
          <p:cNvSpPr>
            <a:spLocks noGrp="1"/>
          </p:cNvSpPr>
          <p:nvPr>
            <p:ph type="dt" sz="half" idx="10"/>
          </p:nvPr>
        </p:nvSpPr>
        <p:spPr/>
        <p:txBody>
          <a:bodyPr/>
          <a:lstStyle/>
          <a:p>
            <a:fld id="{2F2CAE5F-7FCE-B34E-89A5-639BD52670A8}" type="datetimeFigureOut">
              <a:t>2024/6/7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DCEBD5A-AC7D-F743-AE0F-0BB742A75D84}" type="slidenum">
              <a:t>‹#›</a:t>
            </a:fld>
            <a:endParaRPr kumimoji="1" lang="ja-JP" altLang="en-US"/>
          </a:p>
        </p:txBody>
      </p:sp>
    </p:spTree>
    <p:extLst>
      <p:ext uri="{BB962C8B-B14F-4D97-AF65-F5344CB8AC3E}">
        <p14:creationId xmlns:p14="http://schemas.microsoft.com/office/powerpoint/2010/main" val="257214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471487"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2F2CAE5F-7FCE-B34E-89A5-639BD52670A8}" type="datetimeFigureOut">
              <a:t>2024/6/7</a:t>
            </a:fld>
            <a:endParaRPr kumimoji="1" lang="ja-JP" alt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6DCEBD5A-AC7D-F743-AE0F-0BB742A75D84}" type="slidenum">
              <a:t>‹#›</a:t>
            </a:fld>
            <a:endParaRPr kumimoji="1" lang="ja-JP" altLang="en-US"/>
          </a:p>
        </p:txBody>
      </p:sp>
    </p:spTree>
    <p:extLst>
      <p:ext uri="{BB962C8B-B14F-4D97-AF65-F5344CB8AC3E}">
        <p14:creationId xmlns:p14="http://schemas.microsoft.com/office/powerpoint/2010/main" val="31576168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jpg"/><Relationship Id="rId3" Type="http://schemas.openxmlformats.org/officeDocument/2006/relationships/image" Target="../media/image1.JPG"/><Relationship Id="rId7" Type="http://schemas.openxmlformats.org/officeDocument/2006/relationships/image" Target="../media/image4.png"/><Relationship Id="rId12" Type="http://schemas.openxmlformats.org/officeDocument/2006/relationships/image" Target="../media/image9.jpeg"/><Relationship Id="rId2" Type="http://schemas.openxmlformats.org/officeDocument/2006/relationships/notesSlide" Target="../notesSlides/notesSlide1.xml"/><Relationship Id="rId16" Type="http://schemas.microsoft.com/office/2007/relationships/hdphoto" Target="../media/hdphoto2.wdp"/><Relationship Id="rId1" Type="http://schemas.openxmlformats.org/officeDocument/2006/relationships/slideLayout" Target="../slideLayouts/slideLayout1.xml"/><Relationship Id="rId6" Type="http://schemas.openxmlformats.org/officeDocument/2006/relationships/image" Target="../media/image3.jpg"/><Relationship Id="rId11" Type="http://schemas.openxmlformats.org/officeDocument/2006/relationships/image" Target="../media/image8.png"/><Relationship Id="rId5" Type="http://schemas.microsoft.com/office/2007/relationships/hdphoto" Target="../media/hdphoto1.wdp"/><Relationship Id="rId1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 Id="rId14" Type="http://schemas.openxmlformats.org/officeDocument/2006/relationships/image" Target="../media/image11.jpeg"/></Relationships>
</file>

<file path=ppt/slides/_rels/slide2.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12.xml"/><Relationship Id="rId6" Type="http://schemas.microsoft.com/office/2007/relationships/hdphoto" Target="../media/hdphoto3.wdp"/><Relationship Id="rId11" Type="http://schemas.openxmlformats.org/officeDocument/2006/relationships/image" Target="../media/image21.png"/><Relationship Id="rId5" Type="http://schemas.openxmlformats.org/officeDocument/2006/relationships/image" Target="../media/image16.png"/><Relationship Id="rId10" Type="http://schemas.openxmlformats.org/officeDocument/2006/relationships/image" Target="../media/image20.jpeg"/><Relationship Id="rId4" Type="http://schemas.openxmlformats.org/officeDocument/2006/relationships/image" Target="../media/image15.pn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DFE21B56-1323-A556-721D-AA6603EA735F}"/>
              </a:ext>
            </a:extLst>
          </p:cNvPr>
          <p:cNvPicPr>
            <a:picLocks noChangeAspect="1"/>
          </p:cNvPicPr>
          <p:nvPr/>
        </p:nvPicPr>
        <p:blipFill rotWithShape="1">
          <a:blip r:embed="rId3">
            <a:alphaModFix amt="30000"/>
          </a:blip>
          <a:srcRect l="73325" r="16414"/>
          <a:stretch/>
        </p:blipFill>
        <p:spPr>
          <a:xfrm rot="16200000">
            <a:off x="2901244" y="-2901245"/>
            <a:ext cx="1055511" cy="6858000"/>
          </a:xfrm>
          <a:prstGeom prst="rect">
            <a:avLst/>
          </a:prstGeom>
        </p:spPr>
      </p:pic>
      <p:sp>
        <p:nvSpPr>
          <p:cNvPr id="6" name="テキスト ボックス 5">
            <a:extLst>
              <a:ext uri="{FF2B5EF4-FFF2-40B4-BE49-F238E27FC236}">
                <a16:creationId xmlns:a16="http://schemas.microsoft.com/office/drawing/2014/main" id="{D69EC976-B4AB-A91C-7A52-6A6B390FB677}"/>
              </a:ext>
            </a:extLst>
          </p:cNvPr>
          <p:cNvSpPr txBox="1"/>
          <p:nvPr/>
        </p:nvSpPr>
        <p:spPr>
          <a:xfrm>
            <a:off x="258183" y="279806"/>
            <a:ext cx="5929828" cy="523220"/>
          </a:xfrm>
          <a:prstGeom prst="rect">
            <a:avLst/>
          </a:prstGeom>
          <a:noFill/>
        </p:spPr>
        <p:txBody>
          <a:bodyPr wrap="none" rtlCol="0">
            <a:spAutoFit/>
          </a:bodyPr>
          <a:lstStyle/>
          <a:p>
            <a:r>
              <a:rPr kumimoji="1" lang="ja-JP" altLang="en-US" sz="2800" b="1" dirty="0">
                <a:ln w="0">
                  <a:noFill/>
                </a:ln>
                <a:solidFill>
                  <a:srgbClr val="1A6A39"/>
                </a:solidFill>
                <a:effectLst>
                  <a:outerShdw blurRad="38100" dist="25400" dir="5400000" algn="ctr" rotWithShape="0">
                    <a:srgbClr val="6E747A">
                      <a:alpha val="43000"/>
                    </a:srgbClr>
                  </a:outerShdw>
                </a:effectLst>
                <a:latin typeface="BIZ UDPゴシック" panose="020B0400000000000000" pitchFamily="50" charset="-128"/>
                <a:ea typeface="BIZ UDPゴシック" panose="020B0400000000000000" pitchFamily="50" charset="-128"/>
              </a:rPr>
              <a:t>少年少女のための運動能力向上教室</a:t>
            </a:r>
          </a:p>
        </p:txBody>
      </p:sp>
      <p:sp>
        <p:nvSpPr>
          <p:cNvPr id="7" name="テキスト ボックス 6">
            <a:extLst>
              <a:ext uri="{FF2B5EF4-FFF2-40B4-BE49-F238E27FC236}">
                <a16:creationId xmlns:a16="http://schemas.microsoft.com/office/drawing/2014/main" id="{AC0CE574-37DB-41EE-7344-7C8DF2316248}"/>
              </a:ext>
            </a:extLst>
          </p:cNvPr>
          <p:cNvSpPr txBox="1"/>
          <p:nvPr/>
        </p:nvSpPr>
        <p:spPr>
          <a:xfrm>
            <a:off x="258183" y="30655"/>
            <a:ext cx="2478564" cy="307777"/>
          </a:xfrm>
          <a:prstGeom prst="rect">
            <a:avLst/>
          </a:prstGeom>
          <a:noFill/>
        </p:spPr>
        <p:txBody>
          <a:bodyPr wrap="none" rtlCol="0">
            <a:spAutoFit/>
          </a:bodyPr>
          <a:lstStyle/>
          <a:p>
            <a:r>
              <a:rPr kumimoji="1" lang="ja-JP" altLang="en-US" sz="1400" b="1" dirty="0">
                <a:latin typeface="BIZ UDPゴシック" panose="020B0400000000000000" pitchFamily="50" charset="-128"/>
                <a:ea typeface="BIZ UDPゴシック" panose="020B0400000000000000" pitchFamily="50" charset="-128"/>
              </a:rPr>
              <a:t>令和</a:t>
            </a:r>
            <a:r>
              <a:rPr kumimoji="1" lang="en-US" altLang="ja-JP" sz="1400" b="1" dirty="0">
                <a:latin typeface="BIZ UDPゴシック" panose="020B0400000000000000" pitchFamily="50" charset="-128"/>
                <a:ea typeface="BIZ UDPゴシック" panose="020B0400000000000000" pitchFamily="50" charset="-128"/>
              </a:rPr>
              <a:t>6</a:t>
            </a:r>
            <a:r>
              <a:rPr kumimoji="1" lang="ja-JP" altLang="en-US" sz="1400" b="1" dirty="0">
                <a:latin typeface="BIZ UDPゴシック" panose="020B0400000000000000" pitchFamily="50" charset="-128"/>
                <a:ea typeface="BIZ UDPゴシック" panose="020B0400000000000000" pitchFamily="50" charset="-128"/>
              </a:rPr>
              <a:t>年度岩手大学公開講座</a:t>
            </a:r>
          </a:p>
        </p:txBody>
      </p:sp>
      <p:sp>
        <p:nvSpPr>
          <p:cNvPr id="8" name="テキスト ボックス 7">
            <a:extLst>
              <a:ext uri="{FF2B5EF4-FFF2-40B4-BE49-F238E27FC236}">
                <a16:creationId xmlns:a16="http://schemas.microsoft.com/office/drawing/2014/main" id="{CD653048-DF9B-36D7-41A4-C20F942973B3}"/>
              </a:ext>
            </a:extLst>
          </p:cNvPr>
          <p:cNvSpPr txBox="1"/>
          <p:nvPr/>
        </p:nvSpPr>
        <p:spPr>
          <a:xfrm>
            <a:off x="220511" y="4094849"/>
            <a:ext cx="4127408" cy="938719"/>
          </a:xfrm>
          <a:prstGeom prst="rect">
            <a:avLst/>
          </a:prstGeom>
          <a:noFill/>
        </p:spPr>
        <p:txBody>
          <a:bodyPr wrap="square" rtlCol="0">
            <a:spAutoFit/>
          </a:bodyPr>
          <a:lstStyle/>
          <a:p>
            <a:r>
              <a:rPr kumimoji="1" lang="ja-JP" altLang="en-US" sz="1100" b="1" dirty="0">
                <a:latin typeface="BIZ UDPゴシック" panose="020B0400000000000000" pitchFamily="50" charset="-128"/>
                <a:ea typeface="BIZ UDPゴシック" panose="020B0400000000000000" pitchFamily="50" charset="-128"/>
              </a:rPr>
              <a:t>発育発達期の学生アスリートを対象に、</a:t>
            </a:r>
            <a:endParaRPr kumimoji="1" lang="en-US" altLang="ja-JP" sz="1100" b="1" dirty="0">
              <a:latin typeface="BIZ UDPゴシック" panose="020B0400000000000000" pitchFamily="50" charset="-128"/>
              <a:ea typeface="BIZ UDPゴシック" panose="020B0400000000000000" pitchFamily="50" charset="-128"/>
            </a:endParaRPr>
          </a:p>
          <a:p>
            <a:r>
              <a:rPr kumimoji="1" lang="ja-JP" altLang="en-US" sz="1100" b="1" dirty="0">
                <a:latin typeface="BIZ UDPゴシック" panose="020B0400000000000000" pitchFamily="50" charset="-128"/>
                <a:ea typeface="BIZ UDPゴシック" panose="020B0400000000000000" pitchFamily="50" charset="-128"/>
              </a:rPr>
              <a:t>長く競技活動を続ける事ができることを目的として、</a:t>
            </a:r>
            <a:endParaRPr kumimoji="1" lang="en-US" altLang="ja-JP" sz="1100" b="1" dirty="0">
              <a:latin typeface="BIZ UDPゴシック" panose="020B0400000000000000" pitchFamily="50" charset="-128"/>
              <a:ea typeface="BIZ UDPゴシック" panose="020B0400000000000000" pitchFamily="50" charset="-128"/>
            </a:endParaRPr>
          </a:p>
          <a:p>
            <a:r>
              <a:rPr kumimoji="1" lang="ja-JP" altLang="en-US" sz="1100" b="1" dirty="0">
                <a:latin typeface="BIZ UDPゴシック" panose="020B0400000000000000" pitchFamily="50" charset="-128"/>
                <a:ea typeface="BIZ UDPゴシック" panose="020B0400000000000000" pitchFamily="50" charset="-128"/>
              </a:rPr>
              <a:t>セルフケアの技法を紹介します。怪我をしにくく、</a:t>
            </a:r>
            <a:endParaRPr kumimoji="1" lang="en-US" altLang="ja-JP" sz="1100" b="1" dirty="0">
              <a:latin typeface="BIZ UDPゴシック" panose="020B0400000000000000" pitchFamily="50" charset="-128"/>
              <a:ea typeface="BIZ UDPゴシック" panose="020B0400000000000000" pitchFamily="50" charset="-128"/>
            </a:endParaRPr>
          </a:p>
          <a:p>
            <a:r>
              <a:rPr kumimoji="1" lang="ja-JP" altLang="en-US" sz="1100" b="1" dirty="0">
                <a:latin typeface="BIZ UDPゴシック" panose="020B0400000000000000" pitchFamily="50" charset="-128"/>
                <a:ea typeface="BIZ UDPゴシック" panose="020B0400000000000000" pitchFamily="50" charset="-128"/>
              </a:rPr>
              <a:t>パフォーマンスを発揮しやすい運動能力を</a:t>
            </a:r>
            <a:endParaRPr kumimoji="1" lang="en-US" altLang="ja-JP" sz="1100" b="1" dirty="0">
              <a:latin typeface="BIZ UDPゴシック" panose="020B0400000000000000" pitchFamily="50" charset="-128"/>
              <a:ea typeface="BIZ UDPゴシック" panose="020B0400000000000000" pitchFamily="50" charset="-128"/>
            </a:endParaRPr>
          </a:p>
          <a:p>
            <a:r>
              <a:rPr kumimoji="1" lang="ja-JP" altLang="en-US" sz="1100" b="1" dirty="0">
                <a:latin typeface="BIZ UDPゴシック" panose="020B0400000000000000" pitchFamily="50" charset="-128"/>
                <a:ea typeface="BIZ UDPゴシック" panose="020B0400000000000000" pitchFamily="50" charset="-128"/>
              </a:rPr>
              <a:t>向上させる体つくりについて学びましょう。</a:t>
            </a:r>
          </a:p>
        </p:txBody>
      </p:sp>
      <p:sp>
        <p:nvSpPr>
          <p:cNvPr id="10" name="テキスト ボックス 9">
            <a:extLst>
              <a:ext uri="{FF2B5EF4-FFF2-40B4-BE49-F238E27FC236}">
                <a16:creationId xmlns:a16="http://schemas.microsoft.com/office/drawing/2014/main" id="{E4C53AA3-7C65-16BB-7A59-12FB3502F206}"/>
              </a:ext>
            </a:extLst>
          </p:cNvPr>
          <p:cNvSpPr txBox="1"/>
          <p:nvPr/>
        </p:nvSpPr>
        <p:spPr>
          <a:xfrm>
            <a:off x="258183" y="1104663"/>
            <a:ext cx="543739" cy="307777"/>
          </a:xfrm>
          <a:prstGeom prst="rect">
            <a:avLst/>
          </a:prstGeom>
          <a:solidFill>
            <a:schemeClr val="bg1"/>
          </a:solidFill>
          <a:ln>
            <a:solidFill>
              <a:schemeClr val="tx1">
                <a:lumMod val="50000"/>
                <a:lumOff val="50000"/>
              </a:schemeClr>
            </a:solidFill>
          </a:ln>
          <a:effectLst>
            <a:outerShdw blurRad="50800" dist="38100" dir="2700000" algn="tl" rotWithShape="0">
              <a:prstClr val="black">
                <a:alpha val="40000"/>
              </a:prstClr>
            </a:outerShdw>
          </a:effectLst>
        </p:spPr>
        <p:txBody>
          <a:bodyPr wrap="none" rtlCol="0">
            <a:spAutoFit/>
          </a:bodyPr>
          <a:lstStyle/>
          <a:p>
            <a:r>
              <a:rPr kumimoji="1" lang="ja-JP" altLang="en-US" sz="1400" b="1" dirty="0">
                <a:latin typeface="BIZ UDPゴシック" panose="020B0400000000000000" pitchFamily="50" charset="-128"/>
                <a:ea typeface="BIZ UDPゴシック" panose="020B0400000000000000" pitchFamily="50" charset="-128"/>
              </a:rPr>
              <a:t>日時</a:t>
            </a:r>
          </a:p>
        </p:txBody>
      </p:sp>
      <p:sp>
        <p:nvSpPr>
          <p:cNvPr id="11" name="テキスト ボックス 10">
            <a:extLst>
              <a:ext uri="{FF2B5EF4-FFF2-40B4-BE49-F238E27FC236}">
                <a16:creationId xmlns:a16="http://schemas.microsoft.com/office/drawing/2014/main" id="{29CFBA2B-4722-A8FA-E9D0-65D942736426}"/>
              </a:ext>
            </a:extLst>
          </p:cNvPr>
          <p:cNvSpPr txBox="1"/>
          <p:nvPr/>
        </p:nvSpPr>
        <p:spPr>
          <a:xfrm>
            <a:off x="305135" y="725739"/>
            <a:ext cx="5461752" cy="307777"/>
          </a:xfrm>
          <a:prstGeom prst="rect">
            <a:avLst/>
          </a:prstGeom>
          <a:noFill/>
        </p:spPr>
        <p:txBody>
          <a:bodyPr wrap="none" rtlCol="0">
            <a:spAutoFit/>
          </a:bodyPr>
          <a:lstStyle/>
          <a:p>
            <a:r>
              <a:rPr kumimoji="1" lang="ja-JP" altLang="en-US" sz="1400" b="1" dirty="0">
                <a:latin typeface="BIZ UDPゴシック" panose="020B0400000000000000" pitchFamily="50" charset="-128"/>
                <a:ea typeface="BIZ UDPゴシック" panose="020B0400000000000000" pitchFamily="50" charset="-128"/>
              </a:rPr>
              <a:t>テーマ：　競技力を高める「ケガを予防するためのトレーニング指導」</a:t>
            </a:r>
          </a:p>
        </p:txBody>
      </p:sp>
      <p:sp>
        <p:nvSpPr>
          <p:cNvPr id="13" name="テキスト ボックス 12">
            <a:extLst>
              <a:ext uri="{FF2B5EF4-FFF2-40B4-BE49-F238E27FC236}">
                <a16:creationId xmlns:a16="http://schemas.microsoft.com/office/drawing/2014/main" id="{8D9E94CA-0048-94F3-5BAC-2B79465D0E1B}"/>
              </a:ext>
            </a:extLst>
          </p:cNvPr>
          <p:cNvSpPr txBox="1"/>
          <p:nvPr/>
        </p:nvSpPr>
        <p:spPr>
          <a:xfrm>
            <a:off x="1005971" y="1102772"/>
            <a:ext cx="4873494" cy="954107"/>
          </a:xfrm>
          <a:prstGeom prst="rect">
            <a:avLst/>
          </a:prstGeom>
          <a:noFill/>
        </p:spPr>
        <p:txBody>
          <a:bodyPr wrap="square" rtlCol="0">
            <a:spAutoFit/>
          </a:bodyPr>
          <a:lstStyle/>
          <a:p>
            <a:endParaRPr kumimoji="1" lang="en-US" altLang="ja-JP" sz="1400" b="1" dirty="0">
              <a:latin typeface="BIZ UDPゴシック" panose="020B0400000000000000" pitchFamily="50" charset="-128"/>
              <a:ea typeface="BIZ UDPゴシック" panose="020B0400000000000000" pitchFamily="50" charset="-128"/>
            </a:endParaRPr>
          </a:p>
          <a:p>
            <a:endParaRPr kumimoji="1" lang="en-US" altLang="ja-JP" sz="1400" b="1" dirty="0">
              <a:latin typeface="BIZ UDPゴシック" panose="020B0400000000000000" pitchFamily="50" charset="-128"/>
              <a:ea typeface="BIZ UDPゴシック" panose="020B0400000000000000" pitchFamily="50" charset="-128"/>
            </a:endParaRPr>
          </a:p>
          <a:p>
            <a:endParaRPr kumimoji="1" lang="en-US" altLang="ja-JP" sz="1400" b="1" dirty="0">
              <a:latin typeface="BIZ UDPゴシック" panose="020B0400000000000000" pitchFamily="50" charset="-128"/>
              <a:ea typeface="BIZ UDPゴシック" panose="020B0400000000000000" pitchFamily="50" charset="-128"/>
            </a:endParaRPr>
          </a:p>
          <a:p>
            <a:endParaRPr kumimoji="1" lang="ja-JP" altLang="en-US" sz="1400" b="1" dirty="0">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027FAEA8-E33F-4737-DC5D-9066B1416162}"/>
              </a:ext>
            </a:extLst>
          </p:cNvPr>
          <p:cNvSpPr txBox="1"/>
          <p:nvPr/>
        </p:nvSpPr>
        <p:spPr>
          <a:xfrm>
            <a:off x="988724" y="1459133"/>
            <a:ext cx="1816523" cy="307777"/>
          </a:xfrm>
          <a:prstGeom prst="rect">
            <a:avLst/>
          </a:prstGeom>
          <a:noFill/>
        </p:spPr>
        <p:txBody>
          <a:bodyPr wrap="none" rtlCol="0">
            <a:spAutoFit/>
          </a:bodyPr>
          <a:lstStyle/>
          <a:p>
            <a:r>
              <a:rPr kumimoji="1" lang="ja-JP" altLang="en-US" sz="1400" b="1" dirty="0">
                <a:latin typeface="BIZ UDPゴシック" panose="020B0400000000000000" pitchFamily="50" charset="-128"/>
                <a:ea typeface="BIZ UDPゴシック" panose="020B0400000000000000" pitchFamily="50" charset="-128"/>
              </a:rPr>
              <a:t>岩手大学</a:t>
            </a:r>
            <a:r>
              <a:rPr kumimoji="1" lang="en-US" altLang="ja-JP" sz="1400" b="1" dirty="0">
                <a:latin typeface="BIZ UDPゴシック" panose="020B0400000000000000" pitchFamily="50" charset="-128"/>
                <a:ea typeface="BIZ UDPゴシック" panose="020B0400000000000000" pitchFamily="50" charset="-128"/>
              </a:rPr>
              <a:t> </a:t>
            </a:r>
            <a:r>
              <a:rPr kumimoji="1" lang="ja-JP" altLang="en-US" sz="1400" b="1" dirty="0">
                <a:latin typeface="BIZ UDPゴシック" panose="020B0400000000000000" pitchFamily="50" charset="-128"/>
                <a:ea typeface="BIZ UDPゴシック" panose="020B0400000000000000" pitchFamily="50" charset="-128"/>
              </a:rPr>
              <a:t>第２体育館</a:t>
            </a:r>
          </a:p>
        </p:txBody>
      </p:sp>
      <p:sp>
        <p:nvSpPr>
          <p:cNvPr id="19" name="テキスト ボックス 18">
            <a:extLst>
              <a:ext uri="{FF2B5EF4-FFF2-40B4-BE49-F238E27FC236}">
                <a16:creationId xmlns:a16="http://schemas.microsoft.com/office/drawing/2014/main" id="{66ED7CFC-43DA-7F53-D38B-59EF84590128}"/>
              </a:ext>
            </a:extLst>
          </p:cNvPr>
          <p:cNvSpPr txBox="1"/>
          <p:nvPr/>
        </p:nvSpPr>
        <p:spPr>
          <a:xfrm>
            <a:off x="208021" y="3590197"/>
            <a:ext cx="3098925" cy="523220"/>
          </a:xfrm>
          <a:prstGeom prst="rect">
            <a:avLst/>
          </a:prstGeom>
          <a:noFill/>
        </p:spPr>
        <p:txBody>
          <a:bodyPr wrap="none" rtlCol="0">
            <a:spAutoFit/>
          </a:bodyPr>
          <a:lstStyle/>
          <a:p>
            <a:r>
              <a:rPr kumimoji="1" lang="ja-JP" altLang="en-US" sz="1400" b="1" dirty="0">
                <a:latin typeface="BIZ UDPゴシック" panose="020B0400000000000000" pitchFamily="50" charset="-128"/>
                <a:ea typeface="BIZ UDPゴシック" panose="020B0400000000000000" pitchFamily="50" charset="-128"/>
              </a:rPr>
              <a:t>いわてグルージャ盛岡／フィジオケア</a:t>
            </a:r>
            <a:endParaRPr kumimoji="1" lang="en-US" altLang="ja-JP" sz="1400" b="1" dirty="0">
              <a:latin typeface="BIZ UDPゴシック" panose="020B0400000000000000" pitchFamily="50" charset="-128"/>
              <a:ea typeface="BIZ UDPゴシック" panose="020B0400000000000000" pitchFamily="50" charset="-128"/>
            </a:endParaRPr>
          </a:p>
          <a:p>
            <a:r>
              <a:rPr kumimoji="1" lang="ja-JP" altLang="en-US" sz="1400" b="1" dirty="0">
                <a:latin typeface="BIZ UDPゴシック" panose="020B0400000000000000" pitchFamily="50" charset="-128"/>
                <a:ea typeface="BIZ UDPゴシック" panose="020B0400000000000000" pitchFamily="50" charset="-128"/>
              </a:rPr>
              <a:t>（理学療法士）</a:t>
            </a:r>
          </a:p>
        </p:txBody>
      </p:sp>
      <p:pic>
        <p:nvPicPr>
          <p:cNvPr id="21" name="図 20">
            <a:extLst>
              <a:ext uri="{FF2B5EF4-FFF2-40B4-BE49-F238E27FC236}">
                <a16:creationId xmlns:a16="http://schemas.microsoft.com/office/drawing/2014/main" id="{5E174BA9-0780-36AB-403B-8A423245AF66}"/>
              </a:ext>
            </a:extLst>
          </p:cNvPr>
          <p:cNvPicPr>
            <a:picLocks noChangeAspect="1"/>
          </p:cNvPicPr>
          <p:nvPr/>
        </p:nvPicPr>
        <p:blipFill rotWithShape="1">
          <a:blip r:embed="rId4" cstate="email">
            <a:alphaModFix/>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rcRect l="27478" t="7573" r="22672" b="41294"/>
          <a:stretch/>
        </p:blipFill>
        <p:spPr>
          <a:xfrm>
            <a:off x="3551056" y="3212268"/>
            <a:ext cx="1433591" cy="1433591"/>
          </a:xfrm>
          <a:prstGeom prst="rect">
            <a:avLst/>
          </a:prstGeom>
          <a:ln w="3175">
            <a:solidFill>
              <a:schemeClr val="tx1">
                <a:lumMod val="50000"/>
                <a:lumOff val="50000"/>
              </a:schemeClr>
            </a:solidFill>
          </a:ln>
        </p:spPr>
      </p:pic>
      <p:sp>
        <p:nvSpPr>
          <p:cNvPr id="24" name="テキスト ボックス 23">
            <a:extLst>
              <a:ext uri="{FF2B5EF4-FFF2-40B4-BE49-F238E27FC236}">
                <a16:creationId xmlns:a16="http://schemas.microsoft.com/office/drawing/2014/main" id="{825077D3-A633-E523-F811-7B78AE29FF50}"/>
              </a:ext>
            </a:extLst>
          </p:cNvPr>
          <p:cNvSpPr txBox="1"/>
          <p:nvPr/>
        </p:nvSpPr>
        <p:spPr>
          <a:xfrm>
            <a:off x="224600" y="3196232"/>
            <a:ext cx="2193229" cy="400110"/>
          </a:xfrm>
          <a:prstGeom prst="rect">
            <a:avLst/>
          </a:prstGeom>
          <a:noFill/>
        </p:spPr>
        <p:txBody>
          <a:bodyPr wrap="none" rtlCol="0">
            <a:spAutoFit/>
          </a:bodyPr>
          <a:lstStyle/>
          <a:p>
            <a:r>
              <a:rPr kumimoji="1" lang="ja-JP" altLang="en-US" sz="2000" b="1" dirty="0">
                <a:ln w="0">
                  <a:noFill/>
                </a:ln>
                <a:solidFill>
                  <a:srgbClr val="1A6A39"/>
                </a:solidFill>
                <a:effectLst>
                  <a:outerShdw blurRad="38100" dist="25400" dir="5400000" algn="ctr" rotWithShape="0">
                    <a:srgbClr val="6E747A">
                      <a:alpha val="43000"/>
                    </a:srgbClr>
                  </a:outerShdw>
                </a:effectLst>
                <a:latin typeface="BIZ UDPゴシック" panose="020B0400000000000000" pitchFamily="50" charset="-128"/>
                <a:ea typeface="BIZ UDPゴシック" panose="020B0400000000000000" pitchFamily="50" charset="-128"/>
              </a:rPr>
              <a:t>講師：渡辺 幸太郎</a:t>
            </a:r>
          </a:p>
        </p:txBody>
      </p:sp>
      <p:sp>
        <p:nvSpPr>
          <p:cNvPr id="25" name="テキスト ボックス 24">
            <a:extLst>
              <a:ext uri="{FF2B5EF4-FFF2-40B4-BE49-F238E27FC236}">
                <a16:creationId xmlns:a16="http://schemas.microsoft.com/office/drawing/2014/main" id="{420E8DF8-041D-A5D5-F21C-E0F863E21886}"/>
              </a:ext>
            </a:extLst>
          </p:cNvPr>
          <p:cNvSpPr txBox="1"/>
          <p:nvPr/>
        </p:nvSpPr>
        <p:spPr>
          <a:xfrm>
            <a:off x="542222" y="6696943"/>
            <a:ext cx="4567502" cy="738664"/>
          </a:xfrm>
          <a:prstGeom prst="rect">
            <a:avLst/>
          </a:prstGeom>
          <a:noFill/>
        </p:spPr>
        <p:txBody>
          <a:bodyPr wrap="square" rtlCol="0">
            <a:spAutoFit/>
          </a:bodyPr>
          <a:lstStyle/>
          <a:p>
            <a:r>
              <a:rPr kumimoji="1" lang="ja-JP" altLang="en-US" sz="1400" b="1" dirty="0">
                <a:ln w="0">
                  <a:noFill/>
                </a:ln>
                <a:solidFill>
                  <a:srgbClr val="1A6A39"/>
                </a:solidFill>
                <a:effectLst>
                  <a:outerShdw blurRad="38100" dist="25400" dir="5400000" algn="ctr" rotWithShape="0">
                    <a:srgbClr val="6E747A">
                      <a:alpha val="43000"/>
                    </a:srgbClr>
                  </a:outerShdw>
                </a:effectLst>
                <a:latin typeface="BIZ UDPゴシック" panose="020B0400000000000000" pitchFamily="50" charset="-128"/>
                <a:ea typeface="BIZ UDPゴシック" panose="020B0400000000000000" pitchFamily="50" charset="-128"/>
              </a:rPr>
              <a:t>受講料</a:t>
            </a:r>
          </a:p>
          <a:p>
            <a:r>
              <a:rPr kumimoji="1" lang="en-US" altLang="ja-JP" sz="1400" b="1" dirty="0">
                <a:latin typeface="BIZ UDPゴシック" panose="020B0400000000000000" pitchFamily="50" charset="-128"/>
                <a:ea typeface="BIZ UDPゴシック" panose="020B0400000000000000" pitchFamily="50" charset="-128"/>
              </a:rPr>
              <a:t>1,000</a:t>
            </a:r>
            <a:r>
              <a:rPr kumimoji="1" lang="ja-JP" altLang="en-US" sz="1400" b="1" dirty="0">
                <a:latin typeface="BIZ UDPゴシック" panose="020B0400000000000000" pitchFamily="50" charset="-128"/>
                <a:ea typeface="BIZ UDPゴシック" panose="020B0400000000000000" pitchFamily="50" charset="-128"/>
              </a:rPr>
              <a:t>円</a:t>
            </a:r>
            <a:r>
              <a:rPr kumimoji="1" lang="en-US" altLang="ja-JP" sz="1400" b="1" dirty="0">
                <a:latin typeface="BIZ UDPゴシック" panose="020B0400000000000000" pitchFamily="50" charset="-128"/>
                <a:ea typeface="BIZ UDPゴシック" panose="020B0400000000000000" pitchFamily="50" charset="-128"/>
              </a:rPr>
              <a:t>(</a:t>
            </a:r>
            <a:r>
              <a:rPr kumimoji="1" lang="ja-JP" altLang="en-US" sz="1400" b="1" dirty="0">
                <a:latin typeface="BIZ UDPゴシック" panose="020B0400000000000000" pitchFamily="50" charset="-128"/>
                <a:ea typeface="BIZ UDPゴシック" panose="020B0400000000000000" pitchFamily="50" charset="-128"/>
              </a:rPr>
              <a:t>保険料の</a:t>
            </a:r>
            <a:r>
              <a:rPr kumimoji="1" lang="en-US" altLang="ja-JP" sz="1400" b="1" dirty="0">
                <a:latin typeface="BIZ UDPゴシック" panose="020B0400000000000000" pitchFamily="50" charset="-128"/>
                <a:ea typeface="BIZ UDPゴシック" panose="020B0400000000000000" pitchFamily="50" charset="-128"/>
              </a:rPr>
              <a:t>300</a:t>
            </a:r>
            <a:r>
              <a:rPr kumimoji="1" lang="ja-JP" altLang="en-US" sz="1400" b="1" dirty="0">
                <a:latin typeface="BIZ UDPゴシック" panose="020B0400000000000000" pitchFamily="50" charset="-128"/>
                <a:ea typeface="BIZ UDPゴシック" panose="020B0400000000000000" pitchFamily="50" charset="-128"/>
              </a:rPr>
              <a:t>円を含む</a:t>
            </a:r>
            <a:r>
              <a:rPr kumimoji="1" lang="en-US" altLang="ja-JP" sz="1400" b="1" dirty="0">
                <a:latin typeface="BIZ UDPゴシック" panose="020B0400000000000000" pitchFamily="50" charset="-128"/>
                <a:ea typeface="BIZ UDPゴシック" panose="020B0400000000000000" pitchFamily="50" charset="-128"/>
              </a:rPr>
              <a:t>)</a:t>
            </a:r>
          </a:p>
          <a:p>
            <a:r>
              <a:rPr kumimoji="1" lang="en-US" altLang="ja-JP" sz="1400" b="1" dirty="0">
                <a:latin typeface="BIZ UDPゴシック" panose="020B0400000000000000" pitchFamily="50" charset="-128"/>
                <a:ea typeface="BIZ UDPゴシック" panose="020B0400000000000000" pitchFamily="50" charset="-128"/>
              </a:rPr>
              <a:t>※</a:t>
            </a:r>
            <a:r>
              <a:rPr kumimoji="1" lang="ja-JP" altLang="en-US" sz="1400" b="1" dirty="0">
                <a:latin typeface="BIZ UDPゴシック" panose="020B0400000000000000" pitchFamily="50" charset="-128"/>
                <a:ea typeface="BIZ UDPゴシック" panose="020B0400000000000000" pitchFamily="50" charset="-128"/>
              </a:rPr>
              <a:t>お釣りが無いようご協力お願い致します。</a:t>
            </a:r>
            <a:endParaRPr kumimoji="1" lang="en-US" altLang="ja-JP" sz="1400" b="1" dirty="0">
              <a:latin typeface="BIZ UDPゴシック" panose="020B0400000000000000" pitchFamily="50" charset="-128"/>
              <a:ea typeface="BIZ UDPゴシック" panose="020B0400000000000000" pitchFamily="50" charset="-128"/>
            </a:endParaRPr>
          </a:p>
        </p:txBody>
      </p:sp>
      <p:cxnSp>
        <p:nvCxnSpPr>
          <p:cNvPr id="29" name="直線コネクタ 28">
            <a:extLst>
              <a:ext uri="{FF2B5EF4-FFF2-40B4-BE49-F238E27FC236}">
                <a16:creationId xmlns:a16="http://schemas.microsoft.com/office/drawing/2014/main" id="{1D7F99B5-2BAA-E647-3532-5D893246B8B9}"/>
              </a:ext>
            </a:extLst>
          </p:cNvPr>
          <p:cNvCxnSpPr>
            <a:cxnSpLocks/>
          </p:cNvCxnSpPr>
          <p:nvPr/>
        </p:nvCxnSpPr>
        <p:spPr>
          <a:xfrm>
            <a:off x="204108" y="5151959"/>
            <a:ext cx="6444000" cy="0"/>
          </a:xfrm>
          <a:prstGeom prst="line">
            <a:avLst/>
          </a:prstGeom>
          <a:ln w="28575">
            <a:solidFill>
              <a:srgbClr val="1A6A39"/>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9B0F21F4-719F-1866-FD03-331781EA3CC1}"/>
              </a:ext>
            </a:extLst>
          </p:cNvPr>
          <p:cNvCxnSpPr>
            <a:cxnSpLocks/>
          </p:cNvCxnSpPr>
          <p:nvPr/>
        </p:nvCxnSpPr>
        <p:spPr>
          <a:xfrm>
            <a:off x="204108" y="5090999"/>
            <a:ext cx="6444000" cy="0"/>
          </a:xfrm>
          <a:prstGeom prst="line">
            <a:avLst/>
          </a:prstGeom>
          <a:ln w="28575">
            <a:solidFill>
              <a:srgbClr val="1A6A39"/>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5" name="正方形/長方形 34">
            <a:extLst>
              <a:ext uri="{FF2B5EF4-FFF2-40B4-BE49-F238E27FC236}">
                <a16:creationId xmlns:a16="http://schemas.microsoft.com/office/drawing/2014/main" id="{3E1BE3DE-3FCF-749E-5AE3-49E2F4047CA3}"/>
              </a:ext>
            </a:extLst>
          </p:cNvPr>
          <p:cNvSpPr/>
          <p:nvPr/>
        </p:nvSpPr>
        <p:spPr>
          <a:xfrm>
            <a:off x="3441930" y="5297061"/>
            <a:ext cx="3294055" cy="1261972"/>
          </a:xfrm>
          <a:prstGeom prst="rect">
            <a:avLst/>
          </a:prstGeom>
          <a:solidFill>
            <a:schemeClr val="bg2">
              <a:lumMod val="50000"/>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メイリオ" panose="020B0604030504040204" pitchFamily="50" charset="-128"/>
              <a:ea typeface="メイリオ" panose="020B0604030504040204" pitchFamily="50" charset="-128"/>
            </a:endParaRPr>
          </a:p>
        </p:txBody>
      </p:sp>
      <p:sp>
        <p:nvSpPr>
          <p:cNvPr id="33" name="正方形/長方形 32">
            <a:extLst>
              <a:ext uri="{FF2B5EF4-FFF2-40B4-BE49-F238E27FC236}">
                <a16:creationId xmlns:a16="http://schemas.microsoft.com/office/drawing/2014/main" id="{D783C2D4-E05B-F2C9-9D12-2FD1485B533C}"/>
              </a:ext>
            </a:extLst>
          </p:cNvPr>
          <p:cNvSpPr/>
          <p:nvPr/>
        </p:nvSpPr>
        <p:spPr>
          <a:xfrm>
            <a:off x="84576" y="5297061"/>
            <a:ext cx="3294055" cy="1261972"/>
          </a:xfrm>
          <a:prstGeom prst="rect">
            <a:avLst/>
          </a:prstGeom>
          <a:solidFill>
            <a:schemeClr val="bg2">
              <a:lumMod val="50000"/>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BIZ UDPゴシック" panose="020B0400000000000000" pitchFamily="50" charset="-128"/>
              <a:ea typeface="BIZ UDPゴシック" panose="020B0400000000000000" pitchFamily="50" charset="-128"/>
            </a:endParaRPr>
          </a:p>
        </p:txBody>
      </p:sp>
      <p:sp>
        <p:nvSpPr>
          <p:cNvPr id="34" name="テキスト ボックス 33">
            <a:extLst>
              <a:ext uri="{FF2B5EF4-FFF2-40B4-BE49-F238E27FC236}">
                <a16:creationId xmlns:a16="http://schemas.microsoft.com/office/drawing/2014/main" id="{8ACC8EF6-9C21-77BD-83D0-BF07E5AE1DFE}"/>
              </a:ext>
            </a:extLst>
          </p:cNvPr>
          <p:cNvSpPr txBox="1"/>
          <p:nvPr/>
        </p:nvSpPr>
        <p:spPr>
          <a:xfrm>
            <a:off x="40551" y="5997617"/>
            <a:ext cx="2313717" cy="523220"/>
          </a:xfrm>
          <a:prstGeom prst="rect">
            <a:avLst/>
          </a:prstGeom>
          <a:noFill/>
        </p:spPr>
        <p:txBody>
          <a:bodyPr wrap="square" rtlCol="0">
            <a:spAutoFit/>
          </a:bodyPr>
          <a:lstStyle/>
          <a:p>
            <a:r>
              <a:rPr kumimoji="1" lang="ja-JP" altLang="en-US" sz="1400" b="1" dirty="0">
                <a:latin typeface="BIZ UDPゴシック" panose="020B0400000000000000" pitchFamily="50" charset="-128"/>
                <a:ea typeface="BIZ UDPゴシック" panose="020B0400000000000000" pitchFamily="50" charset="-128"/>
              </a:rPr>
              <a:t>岩手大学教育学部准教授</a:t>
            </a:r>
            <a:endParaRPr kumimoji="1" lang="en-US" altLang="ja-JP" sz="1400" b="1" dirty="0">
              <a:latin typeface="BIZ UDPゴシック" panose="020B0400000000000000" pitchFamily="50" charset="-128"/>
              <a:ea typeface="BIZ UDPゴシック" panose="020B0400000000000000" pitchFamily="50" charset="-128"/>
            </a:endParaRPr>
          </a:p>
          <a:p>
            <a:r>
              <a:rPr kumimoji="1" lang="ja-JP" altLang="en-US" sz="1400" b="1" dirty="0">
                <a:latin typeface="BIZ UDPゴシック" panose="020B0400000000000000" pitchFamily="50" charset="-128"/>
                <a:ea typeface="BIZ UDPゴシック" panose="020B0400000000000000" pitchFamily="50" charset="-128"/>
              </a:rPr>
              <a:t>バスケットボール部監督</a:t>
            </a:r>
            <a:endParaRPr kumimoji="1" lang="en-US" altLang="ja-JP" sz="1400" b="1" dirty="0">
              <a:latin typeface="BIZ UDPゴシック" panose="020B0400000000000000" pitchFamily="50" charset="-128"/>
              <a:ea typeface="BIZ UDPゴシック" panose="020B0400000000000000" pitchFamily="50" charset="-128"/>
            </a:endParaRPr>
          </a:p>
        </p:txBody>
      </p:sp>
      <p:sp>
        <p:nvSpPr>
          <p:cNvPr id="36" name="テキスト ボックス 35">
            <a:extLst>
              <a:ext uri="{FF2B5EF4-FFF2-40B4-BE49-F238E27FC236}">
                <a16:creationId xmlns:a16="http://schemas.microsoft.com/office/drawing/2014/main" id="{3FE798B6-B52E-8AD3-43B9-6DB763818782}"/>
              </a:ext>
            </a:extLst>
          </p:cNvPr>
          <p:cNvSpPr txBox="1"/>
          <p:nvPr/>
        </p:nvSpPr>
        <p:spPr>
          <a:xfrm>
            <a:off x="242132" y="5347183"/>
            <a:ext cx="1338828" cy="707886"/>
          </a:xfrm>
          <a:prstGeom prst="rect">
            <a:avLst/>
          </a:prstGeom>
          <a:noFill/>
        </p:spPr>
        <p:txBody>
          <a:bodyPr wrap="none" rtlCol="0">
            <a:spAutoFit/>
          </a:bodyPr>
          <a:lstStyle/>
          <a:p>
            <a:r>
              <a:rPr kumimoji="1" lang="ja-JP" altLang="en-US" sz="2000" b="1" dirty="0">
                <a:ln w="0">
                  <a:noFill/>
                </a:ln>
                <a:solidFill>
                  <a:srgbClr val="1A6A39"/>
                </a:solidFill>
                <a:effectLst>
                  <a:outerShdw blurRad="38100" dist="25400" dir="5400000" algn="ctr" rotWithShape="0">
                    <a:srgbClr val="6E747A">
                      <a:alpha val="43000"/>
                    </a:srgbClr>
                  </a:outerShdw>
                </a:effectLst>
                <a:latin typeface="BIZ UDPゴシック" panose="020B0400000000000000" pitchFamily="50" charset="-128"/>
                <a:ea typeface="BIZ UDPゴシック" panose="020B0400000000000000" pitchFamily="50" charset="-128"/>
              </a:rPr>
              <a:t>学内講師：</a:t>
            </a:r>
            <a:endParaRPr kumimoji="1" lang="en-US" altLang="ja-JP" sz="2000" b="1" dirty="0">
              <a:ln w="0">
                <a:noFill/>
              </a:ln>
              <a:solidFill>
                <a:srgbClr val="1A6A39"/>
              </a:solidFill>
              <a:effectLst>
                <a:outerShdw blurRad="38100" dist="25400" dir="5400000" algn="ctr" rotWithShape="0">
                  <a:srgbClr val="6E747A">
                    <a:alpha val="43000"/>
                  </a:srgbClr>
                </a:outerShdw>
              </a:effectLst>
              <a:latin typeface="BIZ UDPゴシック" panose="020B0400000000000000" pitchFamily="50" charset="-128"/>
              <a:ea typeface="BIZ UDPゴシック" panose="020B0400000000000000" pitchFamily="50" charset="-128"/>
            </a:endParaRPr>
          </a:p>
          <a:p>
            <a:r>
              <a:rPr kumimoji="1" lang="ja-JP" altLang="en-US" sz="2000" b="1" dirty="0">
                <a:ln w="0">
                  <a:noFill/>
                </a:ln>
                <a:solidFill>
                  <a:srgbClr val="1A6A39"/>
                </a:solidFill>
                <a:effectLst>
                  <a:outerShdw blurRad="38100" dist="25400" dir="5400000" algn="ctr" rotWithShape="0">
                    <a:srgbClr val="6E747A">
                      <a:alpha val="43000"/>
                    </a:srgbClr>
                  </a:outerShdw>
                </a:effectLst>
                <a:latin typeface="BIZ UDPゴシック" panose="020B0400000000000000" pitchFamily="50" charset="-128"/>
                <a:ea typeface="BIZ UDPゴシック" panose="020B0400000000000000" pitchFamily="50" charset="-128"/>
              </a:rPr>
              <a:t>清水 将</a:t>
            </a:r>
          </a:p>
        </p:txBody>
      </p:sp>
      <p:sp>
        <p:nvSpPr>
          <p:cNvPr id="37" name="テキスト ボックス 36">
            <a:extLst>
              <a:ext uri="{FF2B5EF4-FFF2-40B4-BE49-F238E27FC236}">
                <a16:creationId xmlns:a16="http://schemas.microsoft.com/office/drawing/2014/main" id="{692681A9-5978-C19B-E167-95D9AC27E29C}"/>
              </a:ext>
            </a:extLst>
          </p:cNvPr>
          <p:cNvSpPr txBox="1"/>
          <p:nvPr/>
        </p:nvSpPr>
        <p:spPr>
          <a:xfrm>
            <a:off x="3520577" y="5314720"/>
            <a:ext cx="1338828" cy="707886"/>
          </a:xfrm>
          <a:prstGeom prst="rect">
            <a:avLst/>
          </a:prstGeom>
          <a:noFill/>
        </p:spPr>
        <p:txBody>
          <a:bodyPr wrap="none" rtlCol="0">
            <a:spAutoFit/>
          </a:bodyPr>
          <a:lstStyle/>
          <a:p>
            <a:r>
              <a:rPr kumimoji="1" lang="ja-JP" altLang="en-US" sz="2000" b="1" dirty="0">
                <a:ln w="0">
                  <a:noFill/>
                </a:ln>
                <a:solidFill>
                  <a:srgbClr val="1A6A39"/>
                </a:solidFill>
                <a:effectLst>
                  <a:outerShdw blurRad="38100" dist="25400" dir="5400000" algn="ctr" rotWithShape="0">
                    <a:srgbClr val="6E747A">
                      <a:alpha val="43000"/>
                    </a:srgbClr>
                  </a:outerShdw>
                </a:effectLst>
                <a:latin typeface="BIZ UDPゴシック" panose="020B0400000000000000" pitchFamily="50" charset="-128"/>
                <a:ea typeface="BIZ UDPゴシック" panose="020B0400000000000000" pitchFamily="50" charset="-128"/>
              </a:rPr>
              <a:t>学内講師：</a:t>
            </a:r>
            <a:endParaRPr kumimoji="1" lang="en-US" altLang="ja-JP" sz="2000" b="1" dirty="0">
              <a:ln w="0">
                <a:noFill/>
              </a:ln>
              <a:solidFill>
                <a:srgbClr val="1A6A39"/>
              </a:solidFill>
              <a:effectLst>
                <a:outerShdw blurRad="38100" dist="25400" dir="5400000" algn="ctr" rotWithShape="0">
                  <a:srgbClr val="6E747A">
                    <a:alpha val="43000"/>
                  </a:srgbClr>
                </a:outerShdw>
              </a:effectLst>
              <a:latin typeface="BIZ UDPゴシック" panose="020B0400000000000000" pitchFamily="50" charset="-128"/>
              <a:ea typeface="BIZ UDPゴシック" panose="020B0400000000000000" pitchFamily="50" charset="-128"/>
            </a:endParaRPr>
          </a:p>
          <a:p>
            <a:r>
              <a:rPr kumimoji="1" lang="ja-JP" altLang="en-US" sz="2000" b="1" dirty="0">
                <a:ln w="0">
                  <a:noFill/>
                </a:ln>
                <a:solidFill>
                  <a:srgbClr val="1A6A39"/>
                </a:solidFill>
                <a:effectLst>
                  <a:outerShdw blurRad="38100" dist="25400" dir="5400000" algn="ctr" rotWithShape="0">
                    <a:srgbClr val="6E747A">
                      <a:alpha val="43000"/>
                    </a:srgbClr>
                  </a:outerShdw>
                </a:effectLst>
                <a:latin typeface="BIZ UDPゴシック" panose="020B0400000000000000" pitchFamily="50" charset="-128"/>
                <a:ea typeface="BIZ UDPゴシック" panose="020B0400000000000000" pitchFamily="50" charset="-128"/>
              </a:rPr>
              <a:t>奥平 柾道</a:t>
            </a:r>
          </a:p>
        </p:txBody>
      </p:sp>
      <p:sp>
        <p:nvSpPr>
          <p:cNvPr id="39" name="テキスト ボックス 38">
            <a:extLst>
              <a:ext uri="{FF2B5EF4-FFF2-40B4-BE49-F238E27FC236}">
                <a16:creationId xmlns:a16="http://schemas.microsoft.com/office/drawing/2014/main" id="{429A1829-AF52-813E-F2C3-FFF6A4911061}"/>
              </a:ext>
            </a:extLst>
          </p:cNvPr>
          <p:cNvSpPr txBox="1"/>
          <p:nvPr/>
        </p:nvSpPr>
        <p:spPr>
          <a:xfrm>
            <a:off x="3457278" y="5981474"/>
            <a:ext cx="2044426" cy="523220"/>
          </a:xfrm>
          <a:prstGeom prst="rect">
            <a:avLst/>
          </a:prstGeom>
          <a:noFill/>
        </p:spPr>
        <p:txBody>
          <a:bodyPr wrap="square" rtlCol="0">
            <a:spAutoFit/>
          </a:bodyPr>
          <a:lstStyle/>
          <a:p>
            <a:r>
              <a:rPr kumimoji="1" lang="ja-JP" altLang="en-US" sz="1400" b="1" dirty="0">
                <a:latin typeface="BIZ UDPゴシック" panose="020B0400000000000000" pitchFamily="50" charset="-128"/>
                <a:ea typeface="BIZ UDPゴシック" panose="020B0400000000000000" pitchFamily="50" charset="-128"/>
              </a:rPr>
              <a:t>岩手大学教育学部講師</a:t>
            </a:r>
            <a:endParaRPr kumimoji="1" lang="en-US" altLang="ja-JP" sz="1400" b="1" dirty="0">
              <a:latin typeface="BIZ UDPゴシック" panose="020B0400000000000000" pitchFamily="50" charset="-128"/>
              <a:ea typeface="BIZ UDPゴシック" panose="020B0400000000000000" pitchFamily="50" charset="-128"/>
            </a:endParaRPr>
          </a:p>
          <a:p>
            <a:r>
              <a:rPr kumimoji="1" lang="ja-JP" altLang="en-US" sz="1400" b="1" dirty="0">
                <a:latin typeface="BIZ UDPゴシック" panose="020B0400000000000000" pitchFamily="50" charset="-128"/>
                <a:ea typeface="BIZ UDPゴシック" panose="020B0400000000000000" pitchFamily="50" charset="-128"/>
              </a:rPr>
              <a:t>陸上競技部コーチ</a:t>
            </a:r>
            <a:endParaRPr kumimoji="1" lang="en-US" altLang="ja-JP" sz="1400" b="1" dirty="0">
              <a:latin typeface="BIZ UDPゴシック" panose="020B0400000000000000" pitchFamily="50" charset="-128"/>
              <a:ea typeface="BIZ UDPゴシック" panose="020B0400000000000000" pitchFamily="50" charset="-128"/>
            </a:endParaRPr>
          </a:p>
        </p:txBody>
      </p:sp>
      <p:grpSp>
        <p:nvGrpSpPr>
          <p:cNvPr id="18" name="グループ化 17">
            <a:extLst>
              <a:ext uri="{FF2B5EF4-FFF2-40B4-BE49-F238E27FC236}">
                <a16:creationId xmlns:a16="http://schemas.microsoft.com/office/drawing/2014/main" id="{C9647B43-7F9F-BBAF-7A42-8F3DB9CF13A7}"/>
              </a:ext>
            </a:extLst>
          </p:cNvPr>
          <p:cNvGrpSpPr/>
          <p:nvPr/>
        </p:nvGrpSpPr>
        <p:grpSpPr>
          <a:xfrm>
            <a:off x="542222" y="7501684"/>
            <a:ext cx="4637823" cy="954107"/>
            <a:chOff x="634395" y="7091531"/>
            <a:chExt cx="4637823" cy="954107"/>
          </a:xfrm>
        </p:grpSpPr>
        <p:sp>
          <p:nvSpPr>
            <p:cNvPr id="55" name="テキスト ボックス 54">
              <a:extLst>
                <a:ext uri="{FF2B5EF4-FFF2-40B4-BE49-F238E27FC236}">
                  <a16:creationId xmlns:a16="http://schemas.microsoft.com/office/drawing/2014/main" id="{87153669-293F-4A98-F847-CF98AEA3CF2A}"/>
                </a:ext>
              </a:extLst>
            </p:cNvPr>
            <p:cNvSpPr txBox="1"/>
            <p:nvPr/>
          </p:nvSpPr>
          <p:spPr>
            <a:xfrm>
              <a:off x="634395" y="7091531"/>
              <a:ext cx="4567502" cy="954107"/>
            </a:xfrm>
            <a:prstGeom prst="rect">
              <a:avLst/>
            </a:prstGeom>
            <a:noFill/>
          </p:spPr>
          <p:txBody>
            <a:bodyPr wrap="square" rtlCol="0">
              <a:spAutoFit/>
            </a:bodyPr>
            <a:lstStyle/>
            <a:p>
              <a:r>
                <a:rPr kumimoji="1" lang="ja-JP" altLang="en-US" sz="1400" b="1" dirty="0">
                  <a:ln w="0">
                    <a:noFill/>
                  </a:ln>
                  <a:solidFill>
                    <a:srgbClr val="1A6A39"/>
                  </a:solidFill>
                  <a:effectLst>
                    <a:outerShdw blurRad="38100" dist="25400" dir="5400000" algn="ctr" rotWithShape="0">
                      <a:srgbClr val="6E747A">
                        <a:alpha val="43000"/>
                      </a:srgbClr>
                    </a:outerShdw>
                  </a:effectLst>
                  <a:latin typeface="BIZ UDPゴシック" panose="020B0400000000000000" pitchFamily="50" charset="-128"/>
                  <a:ea typeface="BIZ UDPゴシック" panose="020B0400000000000000" pitchFamily="50" charset="-128"/>
                </a:rPr>
                <a:t>持ち物</a:t>
              </a:r>
            </a:p>
            <a:p>
              <a:r>
                <a:rPr kumimoji="1" lang="ja-JP" altLang="en-US" sz="1400" b="1" dirty="0">
                  <a:latin typeface="BIZ UDPゴシック" panose="020B0400000000000000" pitchFamily="50" charset="-128"/>
                  <a:ea typeface="BIZ UDPゴシック" panose="020B0400000000000000" pitchFamily="50" charset="-128"/>
                </a:rPr>
                <a:t>運動ができる服装</a:t>
              </a:r>
              <a:endParaRPr kumimoji="1" lang="en-US" altLang="ja-JP" sz="1400" b="1" dirty="0">
                <a:latin typeface="BIZ UDPゴシック" panose="020B0400000000000000" pitchFamily="50" charset="-128"/>
                <a:ea typeface="BIZ UDPゴシック" panose="020B0400000000000000" pitchFamily="50" charset="-128"/>
              </a:endParaRPr>
            </a:p>
            <a:p>
              <a:r>
                <a:rPr kumimoji="1" lang="ja-JP" altLang="en-US" sz="1400" b="1" dirty="0">
                  <a:latin typeface="BIZ UDPゴシック" panose="020B0400000000000000" pitchFamily="50" charset="-128"/>
                  <a:ea typeface="BIZ UDPゴシック" panose="020B0400000000000000" pitchFamily="50" charset="-128"/>
                </a:rPr>
                <a:t>ビニール袋（外用シューズ入れ）</a:t>
              </a:r>
              <a:endParaRPr kumimoji="1" lang="en-US" altLang="ja-JP" sz="1400" b="1" dirty="0">
                <a:latin typeface="BIZ UDPゴシック" panose="020B0400000000000000" pitchFamily="50" charset="-128"/>
                <a:ea typeface="BIZ UDPゴシック" panose="020B0400000000000000" pitchFamily="50" charset="-128"/>
              </a:endParaRPr>
            </a:p>
            <a:p>
              <a:r>
                <a:rPr kumimoji="1" lang="ja-JP" altLang="en-US" sz="1400" b="1" dirty="0">
                  <a:latin typeface="BIZ UDPゴシック" panose="020B0400000000000000" pitchFamily="50" charset="-128"/>
                  <a:ea typeface="BIZ UDPゴシック" panose="020B0400000000000000" pitchFamily="50" charset="-128"/>
                </a:rPr>
                <a:t>大きめのバスタオル</a:t>
              </a:r>
              <a:endParaRPr kumimoji="1" lang="en-US" altLang="ja-JP" sz="1400" b="1" dirty="0">
                <a:latin typeface="BIZ UDPゴシック" panose="020B0400000000000000" pitchFamily="50" charset="-128"/>
                <a:ea typeface="BIZ UDPゴシック" panose="020B0400000000000000" pitchFamily="50" charset="-128"/>
              </a:endParaRPr>
            </a:p>
          </p:txBody>
        </p:sp>
        <p:sp>
          <p:nvSpPr>
            <p:cNvPr id="57" name="テキスト ボックス 56">
              <a:extLst>
                <a:ext uri="{FF2B5EF4-FFF2-40B4-BE49-F238E27FC236}">
                  <a16:creationId xmlns:a16="http://schemas.microsoft.com/office/drawing/2014/main" id="{39C3EEA8-F8B1-D6A4-58E1-97C68E2A52C3}"/>
                </a:ext>
              </a:extLst>
            </p:cNvPr>
            <p:cNvSpPr txBox="1"/>
            <p:nvPr/>
          </p:nvSpPr>
          <p:spPr>
            <a:xfrm>
              <a:off x="3588171" y="7267637"/>
              <a:ext cx="1684047" cy="738664"/>
            </a:xfrm>
            <a:prstGeom prst="rect">
              <a:avLst/>
            </a:prstGeom>
            <a:noFill/>
          </p:spPr>
          <p:txBody>
            <a:bodyPr wrap="square" rtlCol="0">
              <a:spAutoFit/>
            </a:bodyPr>
            <a:lstStyle/>
            <a:p>
              <a:r>
                <a:rPr kumimoji="1" lang="ja-JP" altLang="en-US" sz="1400" b="1" dirty="0">
                  <a:latin typeface="BIZ UDPゴシック" panose="020B0400000000000000" pitchFamily="50" charset="-128"/>
                  <a:ea typeface="BIZ UDPゴシック" panose="020B0400000000000000" pitchFamily="50" charset="-128"/>
                </a:rPr>
                <a:t>体育館シューズ</a:t>
              </a:r>
              <a:endParaRPr kumimoji="1" lang="en-US" altLang="ja-JP" sz="1400" b="1" dirty="0">
                <a:latin typeface="BIZ UDPゴシック" panose="020B0400000000000000" pitchFamily="50" charset="-128"/>
                <a:ea typeface="BIZ UDPゴシック" panose="020B0400000000000000" pitchFamily="50" charset="-128"/>
              </a:endParaRPr>
            </a:p>
            <a:p>
              <a:r>
                <a:rPr kumimoji="1" lang="ja-JP" altLang="en-US" sz="1400" b="1" dirty="0">
                  <a:latin typeface="BIZ UDPゴシック" panose="020B0400000000000000" pitchFamily="50" charset="-128"/>
                  <a:ea typeface="BIZ UDPゴシック" panose="020B0400000000000000" pitchFamily="50" charset="-128"/>
                </a:rPr>
                <a:t>飲み物</a:t>
              </a:r>
              <a:endParaRPr kumimoji="1" lang="en-US" altLang="ja-JP" sz="1400" b="1" dirty="0">
                <a:latin typeface="BIZ UDPゴシック" panose="020B0400000000000000" pitchFamily="50" charset="-128"/>
                <a:ea typeface="BIZ UDPゴシック" panose="020B0400000000000000" pitchFamily="50" charset="-128"/>
              </a:endParaRPr>
            </a:p>
            <a:p>
              <a:r>
                <a:rPr kumimoji="1" lang="ja-JP" altLang="en-US" sz="1400" b="1" dirty="0">
                  <a:latin typeface="BIZ UDPゴシック" panose="020B0400000000000000" pitchFamily="50" charset="-128"/>
                  <a:ea typeface="BIZ UDPゴシック" panose="020B0400000000000000" pitchFamily="50" charset="-128"/>
                </a:rPr>
                <a:t>筆記用具</a:t>
              </a:r>
              <a:endParaRPr kumimoji="1" lang="en-US" altLang="ja-JP" sz="1400" b="1" dirty="0">
                <a:latin typeface="BIZ UDPゴシック" panose="020B0400000000000000" pitchFamily="50" charset="-128"/>
                <a:ea typeface="BIZ UDPゴシック" panose="020B0400000000000000" pitchFamily="50" charset="-128"/>
              </a:endParaRPr>
            </a:p>
          </p:txBody>
        </p:sp>
      </p:grpSp>
      <p:sp>
        <p:nvSpPr>
          <p:cNvPr id="58" name="テキスト ボックス 57">
            <a:extLst>
              <a:ext uri="{FF2B5EF4-FFF2-40B4-BE49-F238E27FC236}">
                <a16:creationId xmlns:a16="http://schemas.microsoft.com/office/drawing/2014/main" id="{54750F1C-747E-2C8F-87D5-ED88BB043265}"/>
              </a:ext>
            </a:extLst>
          </p:cNvPr>
          <p:cNvSpPr txBox="1"/>
          <p:nvPr/>
        </p:nvSpPr>
        <p:spPr>
          <a:xfrm>
            <a:off x="258183" y="1455244"/>
            <a:ext cx="543739" cy="307777"/>
          </a:xfrm>
          <a:prstGeom prst="rect">
            <a:avLst/>
          </a:prstGeom>
          <a:solidFill>
            <a:schemeClr val="bg1"/>
          </a:solidFill>
          <a:ln>
            <a:solidFill>
              <a:schemeClr val="tx1">
                <a:lumMod val="50000"/>
                <a:lumOff val="50000"/>
              </a:schemeClr>
            </a:solidFill>
          </a:ln>
          <a:effectLst>
            <a:outerShdw blurRad="50800" dist="38100" dir="2700000" algn="tl" rotWithShape="0">
              <a:prstClr val="black">
                <a:alpha val="40000"/>
              </a:prstClr>
            </a:outerShdw>
          </a:effectLst>
        </p:spPr>
        <p:txBody>
          <a:bodyPr wrap="none" rtlCol="0">
            <a:spAutoFit/>
          </a:bodyPr>
          <a:lstStyle/>
          <a:p>
            <a:r>
              <a:rPr kumimoji="1" lang="ja-JP" altLang="en-US" sz="1400" b="1" dirty="0">
                <a:latin typeface="BIZ UDPゴシック" panose="020B0400000000000000" pitchFamily="50" charset="-128"/>
                <a:ea typeface="BIZ UDPゴシック" panose="020B0400000000000000" pitchFamily="50" charset="-128"/>
              </a:rPr>
              <a:t>場所</a:t>
            </a:r>
          </a:p>
        </p:txBody>
      </p:sp>
      <p:sp>
        <p:nvSpPr>
          <p:cNvPr id="1031" name="テキスト ボックス 1030">
            <a:extLst>
              <a:ext uri="{FF2B5EF4-FFF2-40B4-BE49-F238E27FC236}">
                <a16:creationId xmlns:a16="http://schemas.microsoft.com/office/drawing/2014/main" id="{7CDEE2B1-6EA2-2FEF-9A4D-242349C4BFA4}"/>
              </a:ext>
            </a:extLst>
          </p:cNvPr>
          <p:cNvSpPr txBox="1"/>
          <p:nvPr/>
        </p:nvSpPr>
        <p:spPr>
          <a:xfrm>
            <a:off x="5729342" y="8675418"/>
            <a:ext cx="1077250" cy="430887"/>
          </a:xfrm>
          <a:prstGeom prst="rect">
            <a:avLst/>
          </a:prstGeom>
          <a:noFill/>
        </p:spPr>
        <p:txBody>
          <a:bodyPr wrap="square" rtlCol="0">
            <a:spAutoFit/>
          </a:bodyPr>
          <a:lstStyle/>
          <a:p>
            <a:pPr algn="ctr"/>
            <a:r>
              <a:rPr kumimoji="1" lang="ja-JP" altLang="en-US" sz="1100" b="1">
                <a:solidFill>
                  <a:schemeClr val="bg1"/>
                </a:solidFill>
                <a:latin typeface="メイリオ" panose="020B0604030504040204" pitchFamily="50" charset="-128"/>
                <a:ea typeface="メイリオ" panose="020B0604030504040204" pitchFamily="50" charset="-128"/>
              </a:rPr>
              <a:t>参加フォーム</a:t>
            </a:r>
            <a:endParaRPr kumimoji="1" lang="en-US" altLang="ja-JP" sz="1100" b="1">
              <a:solidFill>
                <a:schemeClr val="bg1"/>
              </a:solidFill>
              <a:latin typeface="メイリオ" panose="020B0604030504040204" pitchFamily="50" charset="-128"/>
              <a:ea typeface="メイリオ" panose="020B0604030504040204" pitchFamily="50" charset="-128"/>
            </a:endParaRPr>
          </a:p>
          <a:p>
            <a:pPr algn="ctr"/>
            <a:r>
              <a:rPr kumimoji="1" lang="en-US" altLang="ja-JP" sz="1100" b="1">
                <a:solidFill>
                  <a:schemeClr val="bg1"/>
                </a:solidFill>
                <a:latin typeface="メイリオ" panose="020B0604030504040204" pitchFamily="50" charset="-128"/>
                <a:ea typeface="メイリオ" panose="020B0604030504040204" pitchFamily="50" charset="-128"/>
              </a:rPr>
              <a:t>QR</a:t>
            </a:r>
            <a:r>
              <a:rPr kumimoji="1" lang="ja-JP" altLang="en-US" sz="1100" b="1">
                <a:solidFill>
                  <a:schemeClr val="bg1"/>
                </a:solidFill>
                <a:latin typeface="メイリオ" panose="020B0604030504040204" pitchFamily="50" charset="-128"/>
                <a:ea typeface="メイリオ" panose="020B0604030504040204" pitchFamily="50" charset="-128"/>
              </a:rPr>
              <a:t>コード</a:t>
            </a:r>
          </a:p>
        </p:txBody>
      </p:sp>
      <p:pic>
        <p:nvPicPr>
          <p:cNvPr id="4" name="図 3">
            <a:extLst>
              <a:ext uri="{FF2B5EF4-FFF2-40B4-BE49-F238E27FC236}">
                <a16:creationId xmlns:a16="http://schemas.microsoft.com/office/drawing/2014/main" id="{3042F9C3-9655-DD8B-D8F1-222D1E770312}"/>
              </a:ext>
            </a:extLst>
          </p:cNvPr>
          <p:cNvPicPr>
            <a:picLocks noChangeAspect="1"/>
          </p:cNvPicPr>
          <p:nvPr/>
        </p:nvPicPr>
        <p:blipFill>
          <a:blip r:embed="rId6"/>
          <a:stretch>
            <a:fillRect/>
          </a:stretch>
        </p:blipFill>
        <p:spPr>
          <a:xfrm>
            <a:off x="84576" y="8890861"/>
            <a:ext cx="2180961" cy="602447"/>
          </a:xfrm>
          <a:prstGeom prst="rect">
            <a:avLst/>
          </a:prstGeom>
        </p:spPr>
      </p:pic>
      <p:pic>
        <p:nvPicPr>
          <p:cNvPr id="12" name="図 11">
            <a:extLst>
              <a:ext uri="{FF2B5EF4-FFF2-40B4-BE49-F238E27FC236}">
                <a16:creationId xmlns:a16="http://schemas.microsoft.com/office/drawing/2014/main" id="{2206D1F2-A1B7-E5CB-D6EB-D9B32985B70E}"/>
              </a:ext>
            </a:extLst>
          </p:cNvPr>
          <p:cNvPicPr>
            <a:picLocks noChangeAspect="1"/>
          </p:cNvPicPr>
          <p:nvPr/>
        </p:nvPicPr>
        <p:blipFill>
          <a:blip r:embed="rId7"/>
          <a:stretch>
            <a:fillRect/>
          </a:stretch>
        </p:blipFill>
        <p:spPr>
          <a:xfrm>
            <a:off x="2393335" y="8811225"/>
            <a:ext cx="959092" cy="634623"/>
          </a:xfrm>
          <a:prstGeom prst="rect">
            <a:avLst/>
          </a:prstGeom>
        </p:spPr>
      </p:pic>
      <p:sp>
        <p:nvSpPr>
          <p:cNvPr id="14" name="テキスト ボックス 13">
            <a:extLst>
              <a:ext uri="{FF2B5EF4-FFF2-40B4-BE49-F238E27FC236}">
                <a16:creationId xmlns:a16="http://schemas.microsoft.com/office/drawing/2014/main" id="{5A9B5E42-0EB9-F865-8159-EE1DE26AA710}"/>
              </a:ext>
            </a:extLst>
          </p:cNvPr>
          <p:cNvSpPr txBox="1"/>
          <p:nvPr/>
        </p:nvSpPr>
        <p:spPr>
          <a:xfrm>
            <a:off x="3480225" y="8760647"/>
            <a:ext cx="3339916" cy="1107996"/>
          </a:xfrm>
          <a:prstGeom prst="rect">
            <a:avLst/>
          </a:prstGeom>
          <a:noFill/>
        </p:spPr>
        <p:txBody>
          <a:bodyPr wrap="square" rtlCol="0">
            <a:spAutoFit/>
          </a:bodyPr>
          <a:lstStyle/>
          <a:p>
            <a:r>
              <a:rPr kumimoji="1" lang="en-US" altLang="ja-JP" sz="1100" b="1" dirty="0">
                <a:latin typeface="BIZ UDPゴシック" panose="020B0400000000000000" pitchFamily="50" charset="-128"/>
                <a:ea typeface="BIZ UDPゴシック" panose="020B0400000000000000" pitchFamily="50" charset="-128"/>
              </a:rPr>
              <a:t>【</a:t>
            </a:r>
            <a:r>
              <a:rPr kumimoji="1" lang="ja-JP" altLang="en-US" sz="1100" b="1" dirty="0">
                <a:latin typeface="BIZ UDPゴシック" panose="020B0400000000000000" pitchFamily="50" charset="-128"/>
                <a:ea typeface="BIZ UDPゴシック" panose="020B0400000000000000" pitchFamily="50" charset="-128"/>
              </a:rPr>
              <a:t>問い合わせ・お申込み先</a:t>
            </a:r>
            <a:r>
              <a:rPr kumimoji="1" lang="en-US" altLang="ja-JP" sz="1100" b="1" dirty="0">
                <a:latin typeface="BIZ UDPゴシック" panose="020B0400000000000000" pitchFamily="50" charset="-128"/>
                <a:ea typeface="BIZ UDPゴシック" panose="020B0400000000000000" pitchFamily="50" charset="-128"/>
              </a:rPr>
              <a:t>】</a:t>
            </a:r>
          </a:p>
          <a:p>
            <a:r>
              <a:rPr kumimoji="1" lang="ja-JP" altLang="en-US" sz="1100" b="1" dirty="0">
                <a:latin typeface="BIZ UDPゴシック" panose="020B0400000000000000" pitchFamily="50" charset="-128"/>
                <a:ea typeface="BIZ UDPゴシック" panose="020B0400000000000000" pitchFamily="50" charset="-128"/>
              </a:rPr>
              <a:t>岩手大学地域社会教育推進室</a:t>
            </a:r>
            <a:endParaRPr kumimoji="1" lang="en-US" altLang="ja-JP" sz="1100" b="1" dirty="0">
              <a:latin typeface="BIZ UDPゴシック" panose="020B0400000000000000" pitchFamily="50" charset="-128"/>
              <a:ea typeface="BIZ UDPゴシック" panose="020B0400000000000000" pitchFamily="50" charset="-128"/>
            </a:endParaRPr>
          </a:p>
          <a:p>
            <a:r>
              <a:rPr kumimoji="1" lang="ja-JP" altLang="en-US" sz="1100" b="1" dirty="0">
                <a:latin typeface="BIZ UDPゴシック" panose="020B0400000000000000" pitchFamily="50" charset="-128"/>
                <a:ea typeface="BIZ UDPゴシック" panose="020B0400000000000000" pitchFamily="50" charset="-128"/>
              </a:rPr>
              <a:t>電話</a:t>
            </a:r>
            <a:r>
              <a:rPr kumimoji="1" lang="en-US" altLang="ja-JP" sz="1100" b="1" dirty="0">
                <a:latin typeface="BIZ UDPゴシック" panose="020B0400000000000000" pitchFamily="50" charset="-128"/>
                <a:ea typeface="BIZ UDPゴシック" panose="020B0400000000000000" pitchFamily="50" charset="-128"/>
              </a:rPr>
              <a:t>:019-621-6492</a:t>
            </a:r>
            <a:r>
              <a:rPr kumimoji="1" lang="ja-JP" altLang="en-US" sz="1100" b="1" dirty="0">
                <a:latin typeface="BIZ UDPゴシック" panose="020B0400000000000000" pitchFamily="50" charset="-128"/>
                <a:ea typeface="BIZ UDPゴシック" panose="020B0400000000000000" pitchFamily="50" charset="-128"/>
              </a:rPr>
              <a:t>・</a:t>
            </a:r>
            <a:r>
              <a:rPr kumimoji="1" lang="en-US" altLang="ja-JP" sz="1100" b="1" dirty="0">
                <a:latin typeface="BIZ UDPゴシック" panose="020B0400000000000000" pitchFamily="50" charset="-128"/>
                <a:ea typeface="BIZ UDPゴシック" panose="020B0400000000000000" pitchFamily="50" charset="-128"/>
              </a:rPr>
              <a:t>6624</a:t>
            </a:r>
          </a:p>
          <a:p>
            <a:r>
              <a:rPr kumimoji="1" lang="en-US" altLang="ja-JP" sz="1100" b="1" dirty="0" err="1">
                <a:latin typeface="BIZ UDPゴシック" panose="020B0400000000000000" pitchFamily="50" charset="-128"/>
                <a:ea typeface="BIZ UDPゴシック" panose="020B0400000000000000" pitchFamily="50" charset="-128"/>
              </a:rPr>
              <a:t>E-mail:pedagogy@iwate-u.ac.jp</a:t>
            </a:r>
            <a:endParaRPr kumimoji="1" lang="en-US" altLang="ja-JP" sz="1100" b="1" dirty="0">
              <a:latin typeface="BIZ UDPゴシック" panose="020B0400000000000000" pitchFamily="50" charset="-128"/>
              <a:ea typeface="BIZ UDPゴシック" panose="020B0400000000000000" pitchFamily="50" charset="-128"/>
            </a:endParaRPr>
          </a:p>
          <a:p>
            <a:r>
              <a:rPr kumimoji="1" lang="en-US" altLang="ja-JP" sz="1100" b="1" dirty="0">
                <a:latin typeface="BIZ UDPゴシック" panose="020B0400000000000000" pitchFamily="50" charset="-128"/>
                <a:ea typeface="BIZ UDPゴシック" panose="020B0400000000000000" pitchFamily="50" charset="-128"/>
              </a:rPr>
              <a:t>URL:https://www.ccrd.iwate-u.ac.jp/community/</a:t>
            </a:r>
          </a:p>
        </p:txBody>
      </p:sp>
      <p:sp>
        <p:nvSpPr>
          <p:cNvPr id="2" name="テキスト ボックス 1">
            <a:extLst>
              <a:ext uri="{FF2B5EF4-FFF2-40B4-BE49-F238E27FC236}">
                <a16:creationId xmlns:a16="http://schemas.microsoft.com/office/drawing/2014/main" id="{7F587FB6-179F-1FA7-E13F-FF198302A35F}"/>
              </a:ext>
            </a:extLst>
          </p:cNvPr>
          <p:cNvSpPr txBox="1"/>
          <p:nvPr/>
        </p:nvSpPr>
        <p:spPr>
          <a:xfrm>
            <a:off x="258183" y="1829726"/>
            <a:ext cx="543739" cy="307777"/>
          </a:xfrm>
          <a:prstGeom prst="rect">
            <a:avLst/>
          </a:prstGeom>
          <a:solidFill>
            <a:schemeClr val="bg1"/>
          </a:solidFill>
          <a:ln>
            <a:solidFill>
              <a:schemeClr val="tx1">
                <a:lumMod val="50000"/>
                <a:lumOff val="50000"/>
              </a:schemeClr>
            </a:solidFill>
          </a:ln>
          <a:effectLst>
            <a:outerShdw blurRad="50800" dist="38100" dir="2700000" algn="tl" rotWithShape="0">
              <a:prstClr val="black">
                <a:alpha val="40000"/>
              </a:prstClr>
            </a:outerShdw>
          </a:effectLst>
        </p:spPr>
        <p:txBody>
          <a:bodyPr wrap="none" rtlCol="0">
            <a:spAutoFit/>
          </a:bodyPr>
          <a:lstStyle/>
          <a:p>
            <a:r>
              <a:rPr kumimoji="1" lang="ja-JP" altLang="en-US" sz="1400" b="1" dirty="0">
                <a:latin typeface="BIZ UDPゴシック" panose="020B0400000000000000" pitchFamily="50" charset="-128"/>
                <a:ea typeface="BIZ UDPゴシック" panose="020B0400000000000000" pitchFamily="50" charset="-128"/>
              </a:rPr>
              <a:t>対象</a:t>
            </a:r>
          </a:p>
        </p:txBody>
      </p:sp>
      <p:sp>
        <p:nvSpPr>
          <p:cNvPr id="17" name="テキスト ボックス 16">
            <a:extLst>
              <a:ext uri="{FF2B5EF4-FFF2-40B4-BE49-F238E27FC236}">
                <a16:creationId xmlns:a16="http://schemas.microsoft.com/office/drawing/2014/main" id="{434ACEED-CC1F-AA04-4930-865E7315D742}"/>
              </a:ext>
            </a:extLst>
          </p:cNvPr>
          <p:cNvSpPr txBox="1"/>
          <p:nvPr/>
        </p:nvSpPr>
        <p:spPr>
          <a:xfrm>
            <a:off x="1016323" y="1816768"/>
            <a:ext cx="304892" cy="307777"/>
          </a:xfrm>
          <a:prstGeom prst="rect">
            <a:avLst/>
          </a:prstGeom>
          <a:noFill/>
        </p:spPr>
        <p:txBody>
          <a:bodyPr wrap="none" rtlCol="0">
            <a:spAutoFit/>
          </a:bodyPr>
          <a:lstStyle/>
          <a:p>
            <a:r>
              <a:rPr kumimoji="1" lang="ja-JP" altLang="en-US" sz="1400" b="1" dirty="0">
                <a:latin typeface="BIZ UDPゴシック" panose="020B0400000000000000" pitchFamily="50" charset="-128"/>
                <a:ea typeface="BIZ UDPゴシック" panose="020B0400000000000000" pitchFamily="50" charset="-128"/>
              </a:rPr>
              <a:t>　</a:t>
            </a:r>
            <a:endParaRPr kumimoji="1" lang="en-US" altLang="ja-JP" sz="1400" b="1" dirty="0">
              <a:latin typeface="BIZ UDPゴシック" panose="020B0400000000000000" pitchFamily="50" charset="-128"/>
              <a:ea typeface="BIZ UDPゴシック" panose="020B0400000000000000" pitchFamily="50" charset="-128"/>
            </a:endParaRPr>
          </a:p>
        </p:txBody>
      </p:sp>
      <p:pic>
        <p:nvPicPr>
          <p:cNvPr id="1026" name="Picture 2" descr="スポーツシューズ | 無料イラスト素材｜素材ラボ">
            <a:extLst>
              <a:ext uri="{FF2B5EF4-FFF2-40B4-BE49-F238E27FC236}">
                <a16:creationId xmlns:a16="http://schemas.microsoft.com/office/drawing/2014/main" id="{7E17888F-90B0-4E8E-9F3C-605CA98529D8}"/>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rot="20645376">
            <a:off x="5619507" y="7858182"/>
            <a:ext cx="1008912" cy="756684"/>
          </a:xfrm>
          <a:prstGeom prst="rect">
            <a:avLst/>
          </a:prstGeom>
          <a:noFill/>
          <a:extLst>
            <a:ext uri="{909E8E84-426E-40DD-AFC4-6F175D3DCCD1}">
              <a14:hiddenFill xmlns:a14="http://schemas.microsoft.com/office/drawing/2010/main">
                <a:solidFill>
                  <a:srgbClr val="FFFFFF"/>
                </a:solidFill>
              </a14:hiddenFill>
            </a:ext>
          </a:extLst>
        </p:spPr>
      </p:pic>
      <p:sp>
        <p:nvSpPr>
          <p:cNvPr id="26" name="テキスト ボックス 25">
            <a:extLst>
              <a:ext uri="{FF2B5EF4-FFF2-40B4-BE49-F238E27FC236}">
                <a16:creationId xmlns:a16="http://schemas.microsoft.com/office/drawing/2014/main" id="{A80EEA35-BAF5-B3EE-E236-C8D3458D6ADB}"/>
              </a:ext>
            </a:extLst>
          </p:cNvPr>
          <p:cNvSpPr txBox="1"/>
          <p:nvPr/>
        </p:nvSpPr>
        <p:spPr>
          <a:xfrm>
            <a:off x="258183" y="2314084"/>
            <a:ext cx="543739" cy="307777"/>
          </a:xfrm>
          <a:prstGeom prst="rect">
            <a:avLst/>
          </a:prstGeom>
          <a:solidFill>
            <a:schemeClr val="bg1"/>
          </a:solidFill>
          <a:ln>
            <a:solidFill>
              <a:schemeClr val="tx1">
                <a:lumMod val="50000"/>
                <a:lumOff val="50000"/>
              </a:schemeClr>
            </a:solidFill>
          </a:ln>
          <a:effectLst>
            <a:outerShdw blurRad="50800" dist="38100" dir="2700000" algn="tl" rotWithShape="0">
              <a:prstClr val="black">
                <a:alpha val="40000"/>
              </a:prstClr>
            </a:outerShdw>
          </a:effectLst>
        </p:spPr>
        <p:txBody>
          <a:bodyPr wrap="none" rtlCol="0">
            <a:spAutoFit/>
          </a:bodyPr>
          <a:lstStyle/>
          <a:p>
            <a:r>
              <a:rPr kumimoji="1" lang="ja-JP" altLang="en-US" sz="1400" b="1" dirty="0">
                <a:latin typeface="BIZ UDPゴシック" panose="020B0400000000000000" pitchFamily="50" charset="-128"/>
                <a:ea typeface="BIZ UDPゴシック" panose="020B0400000000000000" pitchFamily="50" charset="-128"/>
              </a:rPr>
              <a:t>内容</a:t>
            </a:r>
          </a:p>
        </p:txBody>
      </p:sp>
      <p:sp>
        <p:nvSpPr>
          <p:cNvPr id="27" name="テキスト ボックス 26">
            <a:extLst>
              <a:ext uri="{FF2B5EF4-FFF2-40B4-BE49-F238E27FC236}">
                <a16:creationId xmlns:a16="http://schemas.microsoft.com/office/drawing/2014/main" id="{D1765A6A-4CB5-1FE3-A20F-00F352A9C0F5}"/>
              </a:ext>
            </a:extLst>
          </p:cNvPr>
          <p:cNvSpPr txBox="1"/>
          <p:nvPr/>
        </p:nvSpPr>
        <p:spPr>
          <a:xfrm>
            <a:off x="957465" y="2310710"/>
            <a:ext cx="3732112" cy="400110"/>
          </a:xfrm>
          <a:prstGeom prst="rect">
            <a:avLst/>
          </a:prstGeom>
          <a:noFill/>
        </p:spPr>
        <p:txBody>
          <a:bodyPr wrap="none" rtlCol="0">
            <a:spAutoFit/>
          </a:bodyPr>
          <a:lstStyle/>
          <a:p>
            <a:r>
              <a:rPr kumimoji="1" lang="ja-JP" altLang="en-US" sz="1000" b="1" dirty="0">
                <a:latin typeface="BIZ UDPゴシック" panose="020B0400000000000000" pitchFamily="50" charset="-128"/>
                <a:ea typeface="BIZ UDPゴシック" panose="020B0400000000000000" pitchFamily="50" charset="-128"/>
              </a:rPr>
              <a:t>姿勢や動き方など簡単なチェック方法や、パフォーマンスの為の</a:t>
            </a:r>
            <a:endParaRPr kumimoji="1" lang="en-US" altLang="ja-JP" sz="1000" b="1" dirty="0">
              <a:latin typeface="BIZ UDPゴシック" panose="020B0400000000000000" pitchFamily="50" charset="-128"/>
              <a:ea typeface="BIZ UDPゴシック" panose="020B0400000000000000" pitchFamily="50" charset="-128"/>
            </a:endParaRPr>
          </a:p>
          <a:p>
            <a:r>
              <a:rPr kumimoji="1" lang="ja-JP" altLang="en-US" sz="1000" b="1" dirty="0">
                <a:latin typeface="BIZ UDPゴシック" panose="020B0400000000000000" pitchFamily="50" charset="-128"/>
                <a:ea typeface="BIZ UDPゴシック" panose="020B0400000000000000" pitchFamily="50" charset="-128"/>
              </a:rPr>
              <a:t>コンディショニング方法の指導など</a:t>
            </a:r>
            <a:endParaRPr kumimoji="1" lang="en-US" altLang="ja-JP" sz="1000" b="1" dirty="0">
              <a:latin typeface="BIZ UDPゴシック" panose="020B0400000000000000" pitchFamily="50" charset="-128"/>
              <a:ea typeface="BIZ UDPゴシック" panose="020B0400000000000000" pitchFamily="50" charset="-128"/>
            </a:endParaRPr>
          </a:p>
        </p:txBody>
      </p:sp>
      <p:pic>
        <p:nvPicPr>
          <p:cNvPr id="41" name="図 40" descr="ボトル が含まれている画像&#10;&#10;自動的に生成された説明">
            <a:extLst>
              <a:ext uri="{FF2B5EF4-FFF2-40B4-BE49-F238E27FC236}">
                <a16:creationId xmlns:a16="http://schemas.microsoft.com/office/drawing/2014/main" id="{C7284396-AFEF-3B17-1973-9E630E36101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20700000">
            <a:off x="4747763" y="7193546"/>
            <a:ext cx="932587" cy="932587"/>
          </a:xfrm>
          <a:prstGeom prst="rect">
            <a:avLst/>
          </a:prstGeom>
        </p:spPr>
      </p:pic>
      <p:pic>
        <p:nvPicPr>
          <p:cNvPr id="44" name="図 43" descr="リモコン, 屋内, ゲーム, ビデオ が含まれている画像&#10;&#10;自動的に生成された説明">
            <a:extLst>
              <a:ext uri="{FF2B5EF4-FFF2-40B4-BE49-F238E27FC236}">
                <a16:creationId xmlns:a16="http://schemas.microsoft.com/office/drawing/2014/main" id="{05C6A8E6-1AC3-1DE6-FB11-C0423C3DEB30}"/>
              </a:ext>
            </a:extLst>
          </p:cNvPr>
          <p:cNvPicPr>
            <a:picLocks noChangeAspect="1"/>
          </p:cNvPicPr>
          <p:nvPr/>
        </p:nvPicPr>
        <p:blipFill>
          <a:blip r:embed="rId10" cstate="email">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a:off x="5583608" y="6848872"/>
            <a:ext cx="1097814" cy="1097814"/>
          </a:xfrm>
          <a:prstGeom prst="rect">
            <a:avLst/>
          </a:prstGeom>
        </p:spPr>
      </p:pic>
      <p:sp>
        <p:nvSpPr>
          <p:cNvPr id="9" name="テキスト ボックス 8">
            <a:extLst>
              <a:ext uri="{FF2B5EF4-FFF2-40B4-BE49-F238E27FC236}">
                <a16:creationId xmlns:a16="http://schemas.microsoft.com/office/drawing/2014/main" id="{7CBC30F4-319C-3ABC-9057-E9023810B069}"/>
              </a:ext>
            </a:extLst>
          </p:cNvPr>
          <p:cNvSpPr txBox="1"/>
          <p:nvPr/>
        </p:nvSpPr>
        <p:spPr>
          <a:xfrm>
            <a:off x="1005971" y="2743096"/>
            <a:ext cx="1717137" cy="307777"/>
          </a:xfrm>
          <a:prstGeom prst="rect">
            <a:avLst/>
          </a:prstGeom>
          <a:noFill/>
        </p:spPr>
        <p:txBody>
          <a:bodyPr wrap="none" rtlCol="0">
            <a:spAutoFit/>
          </a:bodyPr>
          <a:lstStyle/>
          <a:p>
            <a:r>
              <a:rPr kumimoji="1" lang="en-US" altLang="ja-JP" sz="1400" b="1" dirty="0">
                <a:latin typeface="BIZ UDPゴシック" panose="020B0400000000000000" pitchFamily="50" charset="-128"/>
                <a:ea typeface="BIZ UDPゴシック" panose="020B0400000000000000" pitchFamily="50" charset="-128"/>
              </a:rPr>
              <a:t>20</a:t>
            </a:r>
            <a:r>
              <a:rPr kumimoji="1" lang="ja-JP" altLang="en-US" sz="1400" b="1" dirty="0">
                <a:latin typeface="BIZ UDPゴシック" panose="020B0400000000000000" pitchFamily="50" charset="-128"/>
                <a:ea typeface="BIZ UDPゴシック" panose="020B0400000000000000" pitchFamily="50" charset="-128"/>
              </a:rPr>
              <a:t>名程度</a:t>
            </a:r>
            <a:r>
              <a:rPr kumimoji="1" lang="en-US" altLang="ja-JP" sz="1400" b="1" dirty="0">
                <a:latin typeface="BIZ UDPゴシック" panose="020B0400000000000000" pitchFamily="50" charset="-128"/>
                <a:ea typeface="BIZ UDPゴシック" panose="020B0400000000000000" pitchFamily="50" charset="-128"/>
              </a:rPr>
              <a:t>(</a:t>
            </a:r>
            <a:r>
              <a:rPr kumimoji="1" lang="ja-JP" altLang="en-US" sz="1400" b="1" dirty="0">
                <a:latin typeface="BIZ UDPゴシック" panose="020B0400000000000000" pitchFamily="50" charset="-128"/>
                <a:ea typeface="BIZ UDPゴシック" panose="020B0400000000000000" pitchFamily="50" charset="-128"/>
              </a:rPr>
              <a:t>先着順</a:t>
            </a:r>
            <a:r>
              <a:rPr kumimoji="1" lang="en-US" altLang="ja-JP" sz="1400" b="1" dirty="0">
                <a:latin typeface="BIZ UDPゴシック" panose="020B0400000000000000" pitchFamily="50" charset="-128"/>
                <a:ea typeface="BIZ UDPゴシック" panose="020B0400000000000000" pitchFamily="50" charset="-128"/>
              </a:rPr>
              <a:t>)</a:t>
            </a:r>
          </a:p>
        </p:txBody>
      </p:sp>
      <p:pic>
        <p:nvPicPr>
          <p:cNvPr id="31" name="図 30" descr="QR コード&#10;&#10;自動的に生成された説明">
            <a:extLst>
              <a:ext uri="{FF2B5EF4-FFF2-40B4-BE49-F238E27FC236}">
                <a16:creationId xmlns:a16="http://schemas.microsoft.com/office/drawing/2014/main" id="{B3E091D1-E236-5616-E36B-38DBB1BB9283}"/>
              </a:ext>
            </a:extLst>
          </p:cNvPr>
          <p:cNvPicPr>
            <a:picLocks noChangeAspect="1"/>
          </p:cNvPicPr>
          <p:nvPr/>
        </p:nvPicPr>
        <p:blipFill>
          <a:blip r:embed="rId11"/>
          <a:stretch>
            <a:fillRect/>
          </a:stretch>
        </p:blipFill>
        <p:spPr>
          <a:xfrm>
            <a:off x="6097244" y="9043195"/>
            <a:ext cx="582999" cy="582999"/>
          </a:xfrm>
          <a:prstGeom prst="rect">
            <a:avLst/>
          </a:prstGeom>
        </p:spPr>
      </p:pic>
      <p:sp>
        <p:nvSpPr>
          <p:cNvPr id="38" name="テキスト ボックス 37">
            <a:extLst>
              <a:ext uri="{FF2B5EF4-FFF2-40B4-BE49-F238E27FC236}">
                <a16:creationId xmlns:a16="http://schemas.microsoft.com/office/drawing/2014/main" id="{F409534C-DDF3-358E-71F5-90FA75EAC283}"/>
              </a:ext>
            </a:extLst>
          </p:cNvPr>
          <p:cNvSpPr txBox="1"/>
          <p:nvPr/>
        </p:nvSpPr>
        <p:spPr>
          <a:xfrm>
            <a:off x="258182" y="2688219"/>
            <a:ext cx="543739" cy="307777"/>
          </a:xfrm>
          <a:prstGeom prst="rect">
            <a:avLst/>
          </a:prstGeom>
          <a:solidFill>
            <a:schemeClr val="bg1"/>
          </a:solidFill>
          <a:ln>
            <a:solidFill>
              <a:schemeClr val="tx1">
                <a:lumMod val="50000"/>
                <a:lumOff val="50000"/>
              </a:schemeClr>
            </a:solidFill>
          </a:ln>
          <a:effectLst>
            <a:outerShdw blurRad="50800" dist="38100" dir="2700000" algn="tl" rotWithShape="0">
              <a:prstClr val="black">
                <a:alpha val="40000"/>
              </a:prstClr>
            </a:outerShdw>
          </a:effectLst>
        </p:spPr>
        <p:txBody>
          <a:bodyPr wrap="none" rtlCol="0">
            <a:spAutoFit/>
          </a:bodyPr>
          <a:lstStyle/>
          <a:p>
            <a:r>
              <a:rPr kumimoji="1" lang="ja-JP" altLang="en-US" sz="1400" b="1" dirty="0">
                <a:latin typeface="BIZ UDPゴシック" panose="020B0400000000000000" pitchFamily="50" charset="-128"/>
                <a:ea typeface="BIZ UDPゴシック" panose="020B0400000000000000" pitchFamily="50" charset="-128"/>
              </a:rPr>
              <a:t>定員</a:t>
            </a:r>
          </a:p>
        </p:txBody>
      </p:sp>
      <p:sp>
        <p:nvSpPr>
          <p:cNvPr id="48" name="テキスト ボックス 47">
            <a:extLst>
              <a:ext uri="{FF2B5EF4-FFF2-40B4-BE49-F238E27FC236}">
                <a16:creationId xmlns:a16="http://schemas.microsoft.com/office/drawing/2014/main" id="{77366964-F657-5AA5-2899-10E97F6C2CD9}"/>
              </a:ext>
            </a:extLst>
          </p:cNvPr>
          <p:cNvSpPr txBox="1"/>
          <p:nvPr/>
        </p:nvSpPr>
        <p:spPr>
          <a:xfrm>
            <a:off x="978535" y="1092188"/>
            <a:ext cx="4873494"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2024</a:t>
            </a:r>
            <a:r>
              <a:rPr kumimoji="1" lang="ja-JP" altLang="en-US" sz="1400" b="1" dirty="0">
                <a:latin typeface="BIZ UDPゴシック" panose="020B0400000000000000" pitchFamily="50" charset="-128"/>
                <a:ea typeface="BIZ UDPゴシック" panose="020B0400000000000000" pitchFamily="50" charset="-128"/>
              </a:rPr>
              <a:t>年</a:t>
            </a:r>
            <a:r>
              <a:rPr kumimoji="1" lang="en-US" altLang="ja-JP" sz="1400" b="1" dirty="0">
                <a:latin typeface="BIZ UDPゴシック" panose="020B0400000000000000" pitchFamily="50" charset="-128"/>
                <a:ea typeface="BIZ UDPゴシック" panose="020B0400000000000000" pitchFamily="50" charset="-128"/>
              </a:rPr>
              <a:t>7</a:t>
            </a:r>
            <a:r>
              <a:rPr kumimoji="1" lang="ja-JP" altLang="en-US" sz="1400" b="1" dirty="0">
                <a:latin typeface="BIZ UDPゴシック" panose="020B0400000000000000" pitchFamily="50" charset="-128"/>
                <a:ea typeface="BIZ UDPゴシック" panose="020B0400000000000000" pitchFamily="50" charset="-128"/>
              </a:rPr>
              <a:t>月</a:t>
            </a:r>
            <a:r>
              <a:rPr kumimoji="1" lang="en-US" altLang="ja-JP" sz="1400" b="1" dirty="0">
                <a:latin typeface="BIZ UDPゴシック" panose="020B0400000000000000" pitchFamily="50" charset="-128"/>
                <a:ea typeface="BIZ UDPゴシック" panose="020B0400000000000000" pitchFamily="50" charset="-128"/>
              </a:rPr>
              <a:t>27</a:t>
            </a:r>
            <a:r>
              <a:rPr kumimoji="1" lang="ja-JP" altLang="en-US" sz="1400" b="1" dirty="0">
                <a:latin typeface="BIZ UDPゴシック" panose="020B0400000000000000" pitchFamily="50" charset="-128"/>
                <a:ea typeface="BIZ UDPゴシック" panose="020B0400000000000000" pitchFamily="50" charset="-128"/>
              </a:rPr>
              <a:t>日（土）</a:t>
            </a:r>
            <a:r>
              <a:rPr kumimoji="1" lang="en-US" altLang="ja-JP" sz="1400" b="1" dirty="0">
                <a:latin typeface="BIZ UDPゴシック" panose="020B0400000000000000" pitchFamily="50" charset="-128"/>
                <a:ea typeface="BIZ UDPゴシック" panose="020B0400000000000000" pitchFamily="50" charset="-128"/>
              </a:rPr>
              <a:t>17:00 – 19:00</a:t>
            </a:r>
            <a:r>
              <a:rPr kumimoji="1" lang="ja-JP" altLang="en-US" sz="1400" b="1" dirty="0">
                <a:latin typeface="BIZ UDPゴシック" panose="020B0400000000000000" pitchFamily="50" charset="-128"/>
                <a:ea typeface="BIZ UDPゴシック" panose="020B0400000000000000" pitchFamily="50" charset="-128"/>
              </a:rPr>
              <a:t>　</a:t>
            </a:r>
            <a:r>
              <a:rPr kumimoji="1" lang="en-US" altLang="ja-JP" sz="1400" b="1" dirty="0">
                <a:latin typeface="BIZ UDPゴシック" panose="020B0400000000000000" pitchFamily="50" charset="-128"/>
                <a:ea typeface="BIZ UDPゴシック" panose="020B0400000000000000" pitchFamily="50" charset="-128"/>
              </a:rPr>
              <a:t>(</a:t>
            </a:r>
            <a:r>
              <a:rPr kumimoji="1" lang="ja-JP" altLang="en-US" sz="1400" b="1" dirty="0">
                <a:latin typeface="BIZ UDPゴシック" panose="020B0400000000000000" pitchFamily="50" charset="-128"/>
                <a:ea typeface="BIZ UDPゴシック" panose="020B0400000000000000" pitchFamily="50" charset="-128"/>
              </a:rPr>
              <a:t>受付</a:t>
            </a:r>
            <a:r>
              <a:rPr kumimoji="1" lang="en-US" altLang="ja-JP" sz="1400" b="1" dirty="0">
                <a:latin typeface="BIZ UDPゴシック" panose="020B0400000000000000" pitchFamily="50" charset="-128"/>
                <a:ea typeface="BIZ UDPゴシック" panose="020B0400000000000000" pitchFamily="50" charset="-128"/>
              </a:rPr>
              <a:t>16</a:t>
            </a:r>
            <a:r>
              <a:rPr kumimoji="1" lang="ja-JP" altLang="en-US" sz="1400" b="1" dirty="0">
                <a:latin typeface="BIZ UDPゴシック" panose="020B0400000000000000" pitchFamily="50" charset="-128"/>
                <a:ea typeface="BIZ UDPゴシック" panose="020B0400000000000000" pitchFamily="50" charset="-128"/>
              </a:rPr>
              <a:t>：</a:t>
            </a:r>
            <a:r>
              <a:rPr kumimoji="1" lang="en-US" altLang="ja-JP" sz="1400" b="1" dirty="0">
                <a:latin typeface="BIZ UDPゴシック" panose="020B0400000000000000" pitchFamily="50" charset="-128"/>
                <a:ea typeface="BIZ UDPゴシック" panose="020B0400000000000000" pitchFamily="50" charset="-128"/>
              </a:rPr>
              <a:t>30</a:t>
            </a:r>
            <a:r>
              <a:rPr kumimoji="1" lang="ja-JP" altLang="en-US" sz="1400" b="1" dirty="0">
                <a:latin typeface="BIZ UDPゴシック" panose="020B0400000000000000" pitchFamily="50" charset="-128"/>
                <a:ea typeface="BIZ UDPゴシック" panose="020B0400000000000000" pitchFamily="50" charset="-128"/>
              </a:rPr>
              <a:t>）</a:t>
            </a:r>
          </a:p>
        </p:txBody>
      </p:sp>
      <p:sp>
        <p:nvSpPr>
          <p:cNvPr id="3" name="テキスト ボックス 2">
            <a:extLst>
              <a:ext uri="{FF2B5EF4-FFF2-40B4-BE49-F238E27FC236}">
                <a16:creationId xmlns:a16="http://schemas.microsoft.com/office/drawing/2014/main" id="{AE109F7E-ADB5-F422-DC1A-CD6EA2F1E764}"/>
              </a:ext>
            </a:extLst>
          </p:cNvPr>
          <p:cNvSpPr txBox="1"/>
          <p:nvPr/>
        </p:nvSpPr>
        <p:spPr>
          <a:xfrm>
            <a:off x="987008" y="1758122"/>
            <a:ext cx="2441992" cy="307777"/>
          </a:xfrm>
          <a:prstGeom prst="rect">
            <a:avLst/>
          </a:prstGeom>
          <a:noFill/>
        </p:spPr>
        <p:txBody>
          <a:bodyPr wrap="square" rtlCol="0">
            <a:spAutoFit/>
          </a:bodyPr>
          <a:lstStyle/>
          <a:p>
            <a:r>
              <a:rPr kumimoji="1" lang="ja-JP" altLang="en-US" sz="1400" b="1" dirty="0">
                <a:latin typeface="BIZ UDPゴシック" panose="020B0400000000000000" pitchFamily="50" charset="-128"/>
                <a:ea typeface="BIZ UDPゴシック" panose="020B0400000000000000" pitchFamily="50" charset="-128"/>
              </a:rPr>
              <a:t>小学生</a:t>
            </a:r>
            <a:r>
              <a:rPr kumimoji="1" lang="en-US" altLang="ja-JP" sz="1400" b="1" dirty="0">
                <a:latin typeface="BIZ UDPゴシック" panose="020B0400000000000000" pitchFamily="50" charset="-128"/>
                <a:ea typeface="BIZ UDPゴシック" panose="020B0400000000000000" pitchFamily="50" charset="-128"/>
              </a:rPr>
              <a:t>(4</a:t>
            </a:r>
            <a:r>
              <a:rPr kumimoji="1" lang="ja-JP" altLang="en-US" sz="1400" b="1" dirty="0">
                <a:latin typeface="BIZ UDPゴシック" panose="020B0400000000000000" pitchFamily="50" charset="-128"/>
                <a:ea typeface="BIZ UDPゴシック" panose="020B0400000000000000" pitchFamily="50" charset="-128"/>
              </a:rPr>
              <a:t>年生から</a:t>
            </a:r>
            <a:r>
              <a:rPr kumimoji="1" lang="en-US" altLang="ja-JP" sz="1400" b="1" dirty="0">
                <a:latin typeface="BIZ UDPゴシック" panose="020B0400000000000000" pitchFamily="50" charset="-128"/>
                <a:ea typeface="BIZ UDPゴシック" panose="020B0400000000000000" pitchFamily="50" charset="-128"/>
              </a:rPr>
              <a:t>6</a:t>
            </a:r>
            <a:r>
              <a:rPr kumimoji="1" lang="ja-JP" altLang="en-US" sz="1400" b="1" dirty="0">
                <a:latin typeface="BIZ UDPゴシック" panose="020B0400000000000000" pitchFamily="50" charset="-128"/>
                <a:ea typeface="BIZ UDPゴシック" panose="020B0400000000000000" pitchFamily="50" charset="-128"/>
              </a:rPr>
              <a:t>年生）</a:t>
            </a:r>
          </a:p>
        </p:txBody>
      </p:sp>
      <p:sp>
        <p:nvSpPr>
          <p:cNvPr id="16" name="テキスト ボックス 15">
            <a:extLst>
              <a:ext uri="{FF2B5EF4-FFF2-40B4-BE49-F238E27FC236}">
                <a16:creationId xmlns:a16="http://schemas.microsoft.com/office/drawing/2014/main" id="{647F838C-917F-B0B2-5905-378911C8C345}"/>
              </a:ext>
            </a:extLst>
          </p:cNvPr>
          <p:cNvSpPr txBox="1"/>
          <p:nvPr/>
        </p:nvSpPr>
        <p:spPr>
          <a:xfrm>
            <a:off x="995770" y="2027221"/>
            <a:ext cx="5038559" cy="307777"/>
          </a:xfrm>
          <a:prstGeom prst="rect">
            <a:avLst/>
          </a:prstGeom>
          <a:noFill/>
        </p:spPr>
        <p:txBody>
          <a:bodyPr wrap="none" rtlCol="0">
            <a:spAutoFit/>
          </a:bodyPr>
          <a:lstStyle/>
          <a:p>
            <a:r>
              <a:rPr kumimoji="1" lang="en-US" altLang="ja-JP" sz="1400" b="1" dirty="0">
                <a:latin typeface="BIZ UDPゴシック" panose="020B0400000000000000" pitchFamily="50" charset="-128"/>
                <a:ea typeface="BIZ UDPゴシック" panose="020B0400000000000000" pitchFamily="50" charset="-128"/>
              </a:rPr>
              <a:t>※</a:t>
            </a:r>
            <a:r>
              <a:rPr kumimoji="1" lang="ja-JP" altLang="en-US" sz="1400" b="1" dirty="0">
                <a:latin typeface="BIZ UDPゴシック" panose="020B0400000000000000" pitchFamily="50" charset="-128"/>
                <a:ea typeface="BIZ UDPゴシック" panose="020B0400000000000000" pitchFamily="50" charset="-128"/>
              </a:rPr>
              <a:t>受講者の兄弟も参加可能です。ご兄弟の学年は問いません。</a:t>
            </a:r>
          </a:p>
        </p:txBody>
      </p:sp>
      <p:pic>
        <p:nvPicPr>
          <p:cNvPr id="20" name="Picture 4">
            <a:extLst>
              <a:ext uri="{FF2B5EF4-FFF2-40B4-BE49-F238E27FC236}">
                <a16:creationId xmlns:a16="http://schemas.microsoft.com/office/drawing/2014/main" id="{0103628E-450F-C62F-4C10-1B06D176FA3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04505" y="5414924"/>
            <a:ext cx="1064484" cy="1064484"/>
          </a:xfrm>
          <a:prstGeom prst="rect">
            <a:avLst/>
          </a:prstGeom>
          <a:noFill/>
          <a:extLst>
            <a:ext uri="{909E8E84-426E-40DD-AFC4-6F175D3DCCD1}">
              <a14:hiddenFill xmlns:a14="http://schemas.microsoft.com/office/drawing/2010/main">
                <a:solidFill>
                  <a:srgbClr val="FFFFFF"/>
                </a:solidFill>
              </a14:hiddenFill>
            </a:ext>
          </a:extLst>
        </p:spPr>
      </p:pic>
      <p:pic>
        <p:nvPicPr>
          <p:cNvPr id="22" name="図 21">
            <a:extLst>
              <a:ext uri="{FF2B5EF4-FFF2-40B4-BE49-F238E27FC236}">
                <a16:creationId xmlns:a16="http://schemas.microsoft.com/office/drawing/2014/main" id="{4979687C-2BFB-E281-3527-1AE76A4614E8}"/>
              </a:ext>
            </a:extLst>
          </p:cNvPr>
          <p:cNvPicPr>
            <a:picLocks noChangeAspect="1"/>
          </p:cNvPicPr>
          <p:nvPr/>
        </p:nvPicPr>
        <p:blipFill rotWithShape="1">
          <a:blip r:embed="rId13"/>
          <a:srcRect l="22271" t="5493" r="22077" b="10819"/>
          <a:stretch/>
        </p:blipFill>
        <p:spPr>
          <a:xfrm>
            <a:off x="5565003" y="5379662"/>
            <a:ext cx="1064484" cy="1064484"/>
          </a:xfrm>
          <a:prstGeom prst="rect">
            <a:avLst/>
          </a:prstGeom>
        </p:spPr>
      </p:pic>
      <p:pic>
        <p:nvPicPr>
          <p:cNvPr id="28" name="Picture 4">
            <a:extLst>
              <a:ext uri="{FF2B5EF4-FFF2-40B4-BE49-F238E27FC236}">
                <a16:creationId xmlns:a16="http://schemas.microsoft.com/office/drawing/2014/main" id="{82688032-80E7-5C20-FC5F-BA7BA3BB5CB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04749" y="5377116"/>
            <a:ext cx="1064484" cy="1064484"/>
          </a:xfrm>
          <a:prstGeom prst="rect">
            <a:avLst/>
          </a:prstGeom>
          <a:noFill/>
          <a:extLst>
            <a:ext uri="{909E8E84-426E-40DD-AFC4-6F175D3DCCD1}">
              <a14:hiddenFill xmlns:a14="http://schemas.microsoft.com/office/drawing/2010/main">
                <a:solidFill>
                  <a:srgbClr val="FFFFFF"/>
                </a:solidFill>
              </a14:hiddenFill>
            </a:ext>
          </a:extLst>
        </p:spPr>
      </p:pic>
      <p:pic>
        <p:nvPicPr>
          <p:cNvPr id="42" name="図 41">
            <a:extLst>
              <a:ext uri="{FF2B5EF4-FFF2-40B4-BE49-F238E27FC236}">
                <a16:creationId xmlns:a16="http://schemas.microsoft.com/office/drawing/2014/main" id="{46E1C482-6EBC-031B-553B-86F6AEEF48B1}"/>
              </a:ext>
            </a:extLst>
          </p:cNvPr>
          <p:cNvPicPr>
            <a:picLocks noChangeAspect="1"/>
          </p:cNvPicPr>
          <p:nvPr/>
        </p:nvPicPr>
        <p:blipFill rotWithShape="1">
          <a:blip r:embed="rId14"/>
          <a:srcRect l="21875" r="21875"/>
          <a:stretch/>
        </p:blipFill>
        <p:spPr>
          <a:xfrm rot="5400000">
            <a:off x="5404816" y="3636559"/>
            <a:ext cx="1049718" cy="1399624"/>
          </a:xfrm>
          <a:prstGeom prst="rect">
            <a:avLst/>
          </a:prstGeom>
          <a:ln w="3175">
            <a:solidFill>
              <a:schemeClr val="tx1">
                <a:lumMod val="50000"/>
                <a:lumOff val="50000"/>
              </a:schemeClr>
            </a:solidFill>
          </a:ln>
        </p:spPr>
      </p:pic>
      <p:pic>
        <p:nvPicPr>
          <p:cNvPr id="47" name="図 46" descr="床, 屋内, 暮らし, 部屋 が含まれている画像&#10;&#10;自動的に生成された説明">
            <a:extLst>
              <a:ext uri="{FF2B5EF4-FFF2-40B4-BE49-F238E27FC236}">
                <a16:creationId xmlns:a16="http://schemas.microsoft.com/office/drawing/2014/main" id="{1B916168-4847-622D-0FE5-E473BC65F3F4}"/>
              </a:ext>
            </a:extLst>
          </p:cNvPr>
          <p:cNvPicPr>
            <a:picLocks noChangeAspect="1"/>
          </p:cNvPicPr>
          <p:nvPr/>
        </p:nvPicPr>
        <p:blipFill>
          <a:blip r:embed="rId15">
            <a:extLst>
              <a:ext uri="{BEBA8EAE-BF5A-486C-A8C5-ECC9F3942E4B}">
                <a14:imgProps xmlns:a14="http://schemas.microsoft.com/office/drawing/2010/main">
                  <a14:imgLayer r:embed="rId16">
                    <a14:imgEffect>
                      <a14:saturation sat="400000"/>
                    </a14:imgEffect>
                    <a14:imgEffect>
                      <a14:brightnessContrast bright="40000" contrast="-40000"/>
                    </a14:imgEffect>
                  </a14:imgLayer>
                </a14:imgProps>
              </a:ext>
            </a:extLst>
          </a:blip>
          <a:stretch>
            <a:fillRect/>
          </a:stretch>
        </p:blipFill>
        <p:spPr>
          <a:xfrm>
            <a:off x="5220923" y="2610799"/>
            <a:ext cx="1415431" cy="943961"/>
          </a:xfrm>
          <a:prstGeom prst="rect">
            <a:avLst/>
          </a:prstGeom>
        </p:spPr>
      </p:pic>
    </p:spTree>
    <p:extLst>
      <p:ext uri="{BB962C8B-B14F-4D97-AF65-F5344CB8AC3E}">
        <p14:creationId xmlns:p14="http://schemas.microsoft.com/office/powerpoint/2010/main" val="10992687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EE5891B-0DDB-FB37-1762-81C42281DC72}"/>
              </a:ext>
            </a:extLst>
          </p:cNvPr>
          <p:cNvSpPr txBox="1"/>
          <p:nvPr/>
        </p:nvSpPr>
        <p:spPr>
          <a:xfrm>
            <a:off x="0" y="23258"/>
            <a:ext cx="6858000" cy="331501"/>
          </a:xfrm>
          <a:prstGeom prst="rect">
            <a:avLst/>
          </a:prstGeom>
          <a:solidFill>
            <a:srgbClr val="1A6A39"/>
          </a:solidFill>
        </p:spPr>
        <p:txBody>
          <a:bodyPr wrap="square" rtlCol="0">
            <a:spAutoFit/>
          </a:bodyPr>
          <a:lstStyle/>
          <a:p>
            <a:r>
              <a:rPr lang="ja-JP" altLang="en-US" sz="1554" dirty="0">
                <a:solidFill>
                  <a:schemeClr val="bg1"/>
                </a:solidFill>
                <a:latin typeface="HGP創英角ｺﾞｼｯｸUB" panose="020B0900000000000000" pitchFamily="50" charset="-128"/>
                <a:ea typeface="HGP創英角ｺﾞｼｯｸUB" panose="020B0900000000000000" pitchFamily="50" charset="-128"/>
              </a:rPr>
              <a:t>申込み方法</a:t>
            </a:r>
          </a:p>
        </p:txBody>
      </p:sp>
      <p:sp>
        <p:nvSpPr>
          <p:cNvPr id="3" name="テキスト ボックス 2">
            <a:extLst>
              <a:ext uri="{FF2B5EF4-FFF2-40B4-BE49-F238E27FC236}">
                <a16:creationId xmlns:a16="http://schemas.microsoft.com/office/drawing/2014/main" id="{110E7157-2A41-B7EE-F363-CCA3533F00C8}"/>
              </a:ext>
            </a:extLst>
          </p:cNvPr>
          <p:cNvSpPr txBox="1"/>
          <p:nvPr/>
        </p:nvSpPr>
        <p:spPr>
          <a:xfrm>
            <a:off x="0" y="4146467"/>
            <a:ext cx="6858000" cy="331501"/>
          </a:xfrm>
          <a:prstGeom prst="rect">
            <a:avLst/>
          </a:prstGeom>
          <a:solidFill>
            <a:srgbClr val="1A6A39"/>
          </a:solidFill>
        </p:spPr>
        <p:txBody>
          <a:bodyPr wrap="square" rtlCol="0">
            <a:spAutoFit/>
          </a:bodyPr>
          <a:lstStyle/>
          <a:p>
            <a:r>
              <a:rPr lang="ja-JP" altLang="en-US" sz="1554" dirty="0">
                <a:solidFill>
                  <a:schemeClr val="bg1"/>
                </a:solidFill>
                <a:latin typeface="HGP創英角ｺﾞｼｯｸUB" panose="020B0900000000000000" pitchFamily="50" charset="-128"/>
                <a:ea typeface="HGP創英角ｺﾞｼｯｸUB" panose="020B0900000000000000" pitchFamily="50" charset="-128"/>
              </a:rPr>
              <a:t>会場案内</a:t>
            </a:r>
          </a:p>
        </p:txBody>
      </p:sp>
      <p:sp>
        <p:nvSpPr>
          <p:cNvPr id="4" name="テキスト ボックス 3">
            <a:extLst>
              <a:ext uri="{FF2B5EF4-FFF2-40B4-BE49-F238E27FC236}">
                <a16:creationId xmlns:a16="http://schemas.microsoft.com/office/drawing/2014/main" id="{4193FF55-8C83-085C-6865-184E4B5BE758}"/>
              </a:ext>
            </a:extLst>
          </p:cNvPr>
          <p:cNvSpPr txBox="1"/>
          <p:nvPr/>
        </p:nvSpPr>
        <p:spPr>
          <a:xfrm>
            <a:off x="0" y="7182669"/>
            <a:ext cx="6858000" cy="331501"/>
          </a:xfrm>
          <a:prstGeom prst="rect">
            <a:avLst/>
          </a:prstGeom>
          <a:solidFill>
            <a:srgbClr val="1A6A39"/>
          </a:solidFill>
        </p:spPr>
        <p:txBody>
          <a:bodyPr wrap="square" rtlCol="0">
            <a:spAutoFit/>
          </a:bodyPr>
          <a:lstStyle/>
          <a:p>
            <a:r>
              <a:rPr lang="ja-JP" altLang="en-US" sz="1554" b="1" dirty="0">
                <a:solidFill>
                  <a:schemeClr val="bg1"/>
                </a:solidFill>
                <a:latin typeface="BIZ UDPゴシック" panose="020B0400000000000000" pitchFamily="50" charset="-128"/>
                <a:ea typeface="BIZ UDPゴシック" panose="020B0400000000000000" pitchFamily="50" charset="-128"/>
              </a:rPr>
              <a:t>開催中止などのお知らせ</a:t>
            </a:r>
          </a:p>
        </p:txBody>
      </p:sp>
      <p:sp>
        <p:nvSpPr>
          <p:cNvPr id="5" name="テキスト ボックス 4">
            <a:extLst>
              <a:ext uri="{FF2B5EF4-FFF2-40B4-BE49-F238E27FC236}">
                <a16:creationId xmlns:a16="http://schemas.microsoft.com/office/drawing/2014/main" id="{30264383-6002-E7F9-0FFE-9C8F5FC303A7}"/>
              </a:ext>
            </a:extLst>
          </p:cNvPr>
          <p:cNvSpPr txBox="1"/>
          <p:nvPr/>
        </p:nvSpPr>
        <p:spPr>
          <a:xfrm>
            <a:off x="444062" y="423922"/>
            <a:ext cx="7982526" cy="2631490"/>
          </a:xfrm>
          <a:prstGeom prst="rect">
            <a:avLst/>
          </a:prstGeom>
          <a:noFill/>
        </p:spPr>
        <p:txBody>
          <a:bodyPr wrap="square">
            <a:spAutoFit/>
          </a:bodyPr>
          <a:lstStyle/>
          <a:p>
            <a:r>
              <a:rPr kumimoji="1" lang="en-US" altLang="ja-JP" sz="1100" b="1" dirty="0">
                <a:latin typeface="BIZ UDPゴシック" panose="020B0400000000000000" pitchFamily="50" charset="-128"/>
                <a:ea typeface="BIZ UDPゴシック" panose="020B0400000000000000" pitchFamily="50" charset="-128"/>
              </a:rPr>
              <a:t>【</a:t>
            </a:r>
            <a:r>
              <a:rPr kumimoji="1" lang="ja-JP" altLang="en-US" sz="1100" b="1" dirty="0">
                <a:latin typeface="BIZ UDPゴシック" panose="020B0400000000000000" pitchFamily="50" charset="-128"/>
                <a:ea typeface="BIZ UDPゴシック" panose="020B0400000000000000" pitchFamily="50" charset="-128"/>
              </a:rPr>
              <a:t>申込</a:t>
            </a:r>
            <a:r>
              <a:rPr lang="ja-JP" altLang="en-US" sz="1100" b="1" dirty="0">
                <a:latin typeface="BIZ UDPゴシック" panose="020B0400000000000000" pitchFamily="50" charset="-128"/>
                <a:ea typeface="BIZ UDPゴシック" panose="020B0400000000000000" pitchFamily="50" charset="-128"/>
              </a:rPr>
              <a:t>フォーム</a:t>
            </a:r>
            <a:r>
              <a:rPr lang="en-US" altLang="ja-JP" sz="1100" b="1" dirty="0">
                <a:latin typeface="BIZ UDPゴシック" panose="020B0400000000000000" pitchFamily="50" charset="-128"/>
                <a:ea typeface="BIZ UDPゴシック" panose="020B0400000000000000" pitchFamily="50" charset="-128"/>
              </a:rPr>
              <a:t>】</a:t>
            </a:r>
            <a:r>
              <a:rPr kumimoji="1" lang="ja-JP" altLang="en-US" sz="1100" b="1" dirty="0">
                <a:latin typeface="BIZ UDPゴシック" panose="020B0400000000000000" pitchFamily="50" charset="-128"/>
                <a:ea typeface="BIZ UDPゴシック" panose="020B0400000000000000" pitchFamily="50" charset="-128"/>
              </a:rPr>
              <a:t>岩手大学地域社会教育推進室</a:t>
            </a:r>
            <a:r>
              <a:rPr kumimoji="1" lang="en-US" altLang="ja-JP" sz="1100" b="1" dirty="0">
                <a:latin typeface="BIZ UDPゴシック" panose="020B0400000000000000" pitchFamily="50" charset="-128"/>
                <a:ea typeface="BIZ UDPゴシック" panose="020B0400000000000000" pitchFamily="50" charset="-128"/>
              </a:rPr>
              <a:t>HP</a:t>
            </a:r>
          </a:p>
          <a:p>
            <a:r>
              <a:rPr kumimoji="1" lang="ja-JP" altLang="en-US" sz="1100" b="1" dirty="0">
                <a:latin typeface="BIZ UDPゴシック" panose="020B0400000000000000" pitchFamily="50" charset="-128"/>
                <a:ea typeface="BIZ UDPゴシック" panose="020B0400000000000000" pitchFamily="50" charset="-128"/>
              </a:rPr>
              <a:t>　　　　　　　　　　右側の</a:t>
            </a:r>
            <a:r>
              <a:rPr kumimoji="1" lang="en-US" altLang="ja-JP" sz="1100" b="1" dirty="0">
                <a:latin typeface="BIZ UDPゴシック" panose="020B0400000000000000" pitchFamily="50" charset="-128"/>
                <a:ea typeface="BIZ UDPゴシック" panose="020B0400000000000000" pitchFamily="50" charset="-128"/>
              </a:rPr>
              <a:t>QR</a:t>
            </a:r>
            <a:r>
              <a:rPr kumimoji="1" lang="ja-JP" altLang="en-US" sz="1100" b="1" dirty="0">
                <a:latin typeface="BIZ UDPゴシック" panose="020B0400000000000000" pitchFamily="50" charset="-128"/>
                <a:ea typeface="BIZ UDPゴシック" panose="020B0400000000000000" pitchFamily="50" charset="-128"/>
              </a:rPr>
              <a:t>コードより読み取りお申込み下さい。</a:t>
            </a:r>
            <a:endParaRPr lang="en-US" altLang="ja-JP" sz="1100" b="1" dirty="0">
              <a:latin typeface="BIZ UDPゴシック" panose="020B0400000000000000" pitchFamily="50" charset="-128"/>
              <a:ea typeface="BIZ UDPゴシック" panose="020B0400000000000000" pitchFamily="50" charset="-128"/>
            </a:endParaRPr>
          </a:p>
          <a:p>
            <a:endParaRPr lang="en-US" altLang="ja-JP" sz="1100" b="1" dirty="0">
              <a:latin typeface="BIZ UDPゴシック" panose="020B0400000000000000" pitchFamily="50" charset="-128"/>
              <a:ea typeface="BIZ UDPゴシック" panose="020B0400000000000000" pitchFamily="50" charset="-128"/>
            </a:endParaRPr>
          </a:p>
          <a:p>
            <a:r>
              <a:rPr lang="en-US" altLang="ja-JP" sz="1100" b="1" dirty="0">
                <a:latin typeface="BIZ UDPゴシック" panose="020B0400000000000000" pitchFamily="50" charset="-128"/>
                <a:ea typeface="BIZ UDPゴシック" panose="020B0400000000000000" pitchFamily="50" charset="-128"/>
              </a:rPr>
              <a:t>【</a:t>
            </a:r>
            <a:r>
              <a:rPr lang="ja-JP" altLang="en-US" sz="1100" b="1" dirty="0">
                <a:latin typeface="BIZ UDPゴシック" panose="020B0400000000000000" pitchFamily="50" charset="-128"/>
                <a:ea typeface="BIZ UDPゴシック" panose="020B0400000000000000" pitchFamily="50" charset="-128"/>
              </a:rPr>
              <a:t>メールの場合</a:t>
            </a:r>
            <a:r>
              <a:rPr lang="en-US" altLang="ja-JP" sz="1100" b="1" dirty="0">
                <a:latin typeface="BIZ UDPゴシック" panose="020B0400000000000000" pitchFamily="50" charset="-128"/>
                <a:ea typeface="BIZ UDPゴシック" panose="020B0400000000000000" pitchFamily="50" charset="-128"/>
              </a:rPr>
              <a:t>】 E-mail</a:t>
            </a:r>
            <a:r>
              <a:rPr lang="ja-JP" altLang="en-US" sz="1100" b="1" dirty="0">
                <a:latin typeface="BIZ UDPゴシック" panose="020B0400000000000000" pitchFamily="50" charset="-128"/>
                <a:ea typeface="BIZ UDPゴシック" panose="020B0400000000000000" pitchFamily="50" charset="-128"/>
              </a:rPr>
              <a:t>：</a:t>
            </a:r>
            <a:r>
              <a:rPr lang="en-US" altLang="ja-JP" sz="1100" b="1" dirty="0">
                <a:latin typeface="BIZ UDPゴシック" panose="020B0400000000000000" pitchFamily="50" charset="-128"/>
                <a:ea typeface="BIZ UDPゴシック" panose="020B0400000000000000" pitchFamily="50" charset="-128"/>
              </a:rPr>
              <a:t>pedagogy@iwate-u.ac.jp</a:t>
            </a:r>
          </a:p>
          <a:p>
            <a:r>
              <a:rPr lang="ja-JP" altLang="en-US" sz="1100" b="1" dirty="0">
                <a:latin typeface="BIZ UDPゴシック" panose="020B0400000000000000" pitchFamily="50" charset="-128"/>
                <a:ea typeface="BIZ UDPゴシック" panose="020B0400000000000000" pitchFamily="50" charset="-128"/>
              </a:rPr>
              <a:t>　　　　　　　　　　 上記アドレスに メールにてお申込み下さい。</a:t>
            </a:r>
          </a:p>
          <a:p>
            <a:r>
              <a:rPr lang="ja-JP" altLang="en-US" sz="1100" b="1" dirty="0">
                <a:latin typeface="BIZ UDPゴシック" panose="020B0400000000000000" pitchFamily="50" charset="-128"/>
                <a:ea typeface="BIZ UDPゴシック" panose="020B0400000000000000" pitchFamily="50" charset="-128"/>
              </a:rPr>
              <a:t>　　　　　　　　     件名に“「</a:t>
            </a:r>
            <a:r>
              <a:rPr lang="en-US" altLang="ja-JP" sz="1100" b="1" dirty="0">
                <a:latin typeface="BIZ UDPゴシック" panose="020B0400000000000000" pitchFamily="50" charset="-128"/>
                <a:ea typeface="BIZ UDPゴシック" panose="020B0400000000000000" pitchFamily="50" charset="-128"/>
              </a:rPr>
              <a:t>7</a:t>
            </a:r>
            <a:r>
              <a:rPr lang="ja-JP" altLang="en-US" sz="1100" b="1" dirty="0">
                <a:latin typeface="BIZ UDPゴシック" panose="020B0400000000000000" pitchFamily="50" charset="-128"/>
                <a:ea typeface="BIZ UDPゴシック" panose="020B0400000000000000" pitchFamily="50" charset="-128"/>
              </a:rPr>
              <a:t>月運動能力向上教室」申込み”とご入力のうえ、</a:t>
            </a:r>
          </a:p>
          <a:p>
            <a:r>
              <a:rPr lang="ja-JP" altLang="en-US" sz="1100" b="1" dirty="0">
                <a:latin typeface="BIZ UDPゴシック" panose="020B0400000000000000" pitchFamily="50" charset="-128"/>
                <a:ea typeface="BIZ UDPゴシック" panose="020B0400000000000000" pitchFamily="50" charset="-128"/>
              </a:rPr>
              <a:t>　　　　　　　　    下記の必要事項をお知らせください。</a:t>
            </a:r>
          </a:p>
          <a:p>
            <a:r>
              <a:rPr lang="ja-JP" altLang="en-US" sz="1100" b="1" dirty="0">
                <a:latin typeface="BIZ UDPゴシック" panose="020B0400000000000000" pitchFamily="50" charset="-128"/>
                <a:ea typeface="BIZ UDPゴシック" panose="020B0400000000000000" pitchFamily="50" charset="-128"/>
              </a:rPr>
              <a:t>　　　　　　　　   ＜必要事項＞</a:t>
            </a:r>
          </a:p>
          <a:p>
            <a:r>
              <a:rPr lang="ja-JP" altLang="en-US" sz="1100" b="1" dirty="0">
                <a:latin typeface="BIZ UDPゴシック" panose="020B0400000000000000" pitchFamily="50" charset="-128"/>
                <a:ea typeface="BIZ UDPゴシック" panose="020B0400000000000000" pitchFamily="50" charset="-128"/>
              </a:rPr>
              <a:t>　　　　　　　　 　  １．参加者氏名　２．ふりがな　３．性別　４．生年月日　</a:t>
            </a:r>
            <a:endParaRPr lang="en-US" altLang="ja-JP" sz="1100" b="1" dirty="0">
              <a:latin typeface="BIZ UDPゴシック" panose="020B0400000000000000" pitchFamily="50" charset="-128"/>
              <a:ea typeface="BIZ UDPゴシック" panose="020B0400000000000000" pitchFamily="50" charset="-128"/>
            </a:endParaRPr>
          </a:p>
          <a:p>
            <a:r>
              <a:rPr lang="ja-JP" altLang="en-US" sz="1100" b="1" dirty="0">
                <a:latin typeface="BIZ UDPゴシック" panose="020B0400000000000000" pitchFamily="50" charset="-128"/>
                <a:ea typeface="BIZ UDPゴシック" panose="020B0400000000000000" pitchFamily="50" charset="-128"/>
              </a:rPr>
              <a:t>　　　　　　　　   　５．年齢　</a:t>
            </a:r>
            <a:r>
              <a:rPr lang="en-US" altLang="ja-JP" sz="1100" b="1" dirty="0">
                <a:latin typeface="BIZ UDPゴシック" panose="020B0400000000000000" pitchFamily="50" charset="-128"/>
                <a:ea typeface="BIZ UDPゴシック" panose="020B0400000000000000" pitchFamily="50" charset="-128"/>
              </a:rPr>
              <a:t>6.</a:t>
            </a:r>
            <a:r>
              <a:rPr lang="ja-JP" altLang="en-US" sz="1100" b="1" dirty="0">
                <a:latin typeface="BIZ UDPゴシック" panose="020B0400000000000000" pitchFamily="50" charset="-128"/>
                <a:ea typeface="BIZ UDPゴシック" panose="020B0400000000000000" pitchFamily="50" charset="-128"/>
              </a:rPr>
              <a:t>学校名　</a:t>
            </a:r>
            <a:r>
              <a:rPr lang="en-US" altLang="ja-JP" sz="1100" b="1" dirty="0">
                <a:latin typeface="BIZ UDPゴシック" panose="020B0400000000000000" pitchFamily="50" charset="-128"/>
                <a:ea typeface="BIZ UDPゴシック" panose="020B0400000000000000" pitchFamily="50" charset="-128"/>
              </a:rPr>
              <a:t>7</a:t>
            </a:r>
            <a:r>
              <a:rPr lang="ja-JP" altLang="en-US" sz="1100" b="1" dirty="0">
                <a:latin typeface="BIZ UDPゴシック" panose="020B0400000000000000" pitchFamily="50" charset="-128"/>
                <a:ea typeface="BIZ UDPゴシック" panose="020B0400000000000000" pitchFamily="50" charset="-128"/>
              </a:rPr>
              <a:t>．学年　</a:t>
            </a:r>
            <a:r>
              <a:rPr lang="en-US" altLang="ja-JP" sz="1100" b="1" dirty="0">
                <a:latin typeface="BIZ UDPゴシック" panose="020B0400000000000000" pitchFamily="50" charset="-128"/>
                <a:ea typeface="BIZ UDPゴシック" panose="020B0400000000000000" pitchFamily="50" charset="-128"/>
              </a:rPr>
              <a:t>8.</a:t>
            </a:r>
            <a:r>
              <a:rPr lang="ja-JP" altLang="en-US" sz="1100" b="1" dirty="0">
                <a:latin typeface="BIZ UDPゴシック" panose="020B0400000000000000" pitchFamily="50" charset="-128"/>
                <a:ea typeface="BIZ UDPゴシック" panose="020B0400000000000000" pitchFamily="50" charset="-128"/>
              </a:rPr>
              <a:t>郵便番号　</a:t>
            </a:r>
            <a:r>
              <a:rPr lang="en-US" altLang="ja-JP" sz="1100" b="1" dirty="0">
                <a:latin typeface="BIZ UDPゴシック" panose="020B0400000000000000" pitchFamily="50" charset="-128"/>
                <a:ea typeface="BIZ UDPゴシック" panose="020B0400000000000000" pitchFamily="50" charset="-128"/>
              </a:rPr>
              <a:t>9.</a:t>
            </a:r>
            <a:r>
              <a:rPr lang="ja-JP" altLang="en-US" sz="1100" b="1" dirty="0">
                <a:latin typeface="BIZ UDPゴシック" panose="020B0400000000000000" pitchFamily="50" charset="-128"/>
                <a:ea typeface="BIZ UDPゴシック" panose="020B0400000000000000" pitchFamily="50" charset="-128"/>
              </a:rPr>
              <a:t>住所　</a:t>
            </a:r>
            <a:r>
              <a:rPr lang="en-US" altLang="ja-JP" sz="1100" b="1" dirty="0">
                <a:latin typeface="BIZ UDPゴシック" panose="020B0400000000000000" pitchFamily="50" charset="-128"/>
                <a:ea typeface="BIZ UDPゴシック" panose="020B0400000000000000" pitchFamily="50" charset="-128"/>
              </a:rPr>
              <a:t>10.</a:t>
            </a:r>
            <a:r>
              <a:rPr lang="ja-JP" altLang="en-US" sz="1100" b="1" dirty="0">
                <a:latin typeface="BIZ UDPゴシック" panose="020B0400000000000000" pitchFamily="50" charset="-128"/>
                <a:ea typeface="BIZ UDPゴシック" panose="020B0400000000000000" pitchFamily="50" charset="-128"/>
              </a:rPr>
              <a:t>保護者氏名</a:t>
            </a:r>
            <a:endParaRPr lang="en-US" altLang="ja-JP" sz="1100" b="1" dirty="0">
              <a:latin typeface="BIZ UDPゴシック" panose="020B0400000000000000" pitchFamily="50" charset="-128"/>
              <a:ea typeface="BIZ UDPゴシック" panose="020B0400000000000000" pitchFamily="50" charset="-128"/>
            </a:endParaRPr>
          </a:p>
          <a:p>
            <a:r>
              <a:rPr lang="ja-JP" altLang="en-US" sz="1100" b="1" dirty="0">
                <a:latin typeface="BIZ UDPゴシック" panose="020B0400000000000000" pitchFamily="50" charset="-128"/>
                <a:ea typeface="BIZ UDPゴシック" panose="020B0400000000000000" pitchFamily="50" charset="-128"/>
              </a:rPr>
              <a:t>　　　　　　　　 　 </a:t>
            </a:r>
            <a:r>
              <a:rPr lang="en-US" altLang="ja-JP" sz="1100" b="1" dirty="0">
                <a:latin typeface="BIZ UDPゴシック" panose="020B0400000000000000" pitchFamily="50" charset="-128"/>
                <a:ea typeface="BIZ UDPゴシック" panose="020B0400000000000000" pitchFamily="50" charset="-128"/>
              </a:rPr>
              <a:t>11</a:t>
            </a:r>
            <a:r>
              <a:rPr lang="ja-JP" altLang="en-US" sz="1100" b="1" dirty="0">
                <a:latin typeface="BIZ UDPゴシック" panose="020B0400000000000000" pitchFamily="50" charset="-128"/>
                <a:ea typeface="BIZ UDPゴシック" panose="020B0400000000000000" pitchFamily="50" charset="-128"/>
              </a:rPr>
              <a:t>．緊急時用電話番号　</a:t>
            </a:r>
            <a:r>
              <a:rPr lang="en-US" altLang="ja-JP" sz="1100" b="1" dirty="0">
                <a:latin typeface="BIZ UDPゴシック" panose="020B0400000000000000" pitchFamily="50" charset="-128"/>
                <a:ea typeface="BIZ UDPゴシック" panose="020B0400000000000000" pitchFamily="50" charset="-128"/>
              </a:rPr>
              <a:t>12</a:t>
            </a:r>
            <a:r>
              <a:rPr lang="ja-JP" altLang="en-US" sz="1100" b="1" dirty="0">
                <a:latin typeface="BIZ UDPゴシック" panose="020B0400000000000000" pitchFamily="50" charset="-128"/>
                <a:ea typeface="BIZ UDPゴシック" panose="020B0400000000000000" pitchFamily="50" charset="-128"/>
              </a:rPr>
              <a:t>．メールアドレス　</a:t>
            </a:r>
            <a:r>
              <a:rPr lang="en-US" altLang="ja-JP" sz="1100" b="1" dirty="0">
                <a:latin typeface="BIZ UDPゴシック" panose="020B0400000000000000" pitchFamily="50" charset="-128"/>
                <a:ea typeface="BIZ UDPゴシック" panose="020B0400000000000000" pitchFamily="50" charset="-128"/>
              </a:rPr>
              <a:t>13.</a:t>
            </a:r>
            <a:r>
              <a:rPr lang="ja-JP" altLang="en-US" sz="1100" b="1" dirty="0">
                <a:latin typeface="BIZ UDPゴシック" panose="020B0400000000000000" pitchFamily="50" charset="-128"/>
                <a:ea typeface="BIZ UDPゴシック" panose="020B0400000000000000" pitchFamily="50" charset="-128"/>
              </a:rPr>
              <a:t>本講座を知ったきっかけ</a:t>
            </a:r>
            <a:endParaRPr lang="en-US" altLang="ja-JP" sz="1100" b="1" dirty="0">
              <a:latin typeface="BIZ UDPゴシック" panose="020B0400000000000000" pitchFamily="50" charset="-128"/>
              <a:ea typeface="BIZ UDPゴシック" panose="020B0400000000000000" pitchFamily="50" charset="-128"/>
            </a:endParaRPr>
          </a:p>
          <a:p>
            <a:r>
              <a:rPr lang="ja-JP" altLang="en-US" sz="1100" b="1" dirty="0">
                <a:latin typeface="BIZ UDPゴシック" panose="020B0400000000000000" pitchFamily="50" charset="-128"/>
                <a:ea typeface="BIZ UDPゴシック" panose="020B0400000000000000" pitchFamily="50" charset="-128"/>
              </a:rPr>
              <a:t>　　　　　　　 　 　</a:t>
            </a:r>
            <a:r>
              <a:rPr lang="en-US" altLang="ja-JP" sz="1100" b="1" dirty="0">
                <a:latin typeface="BIZ UDPゴシック" panose="020B0400000000000000" pitchFamily="50" charset="-128"/>
                <a:ea typeface="BIZ UDPゴシック" panose="020B0400000000000000" pitchFamily="50" charset="-128"/>
              </a:rPr>
              <a:t>14.</a:t>
            </a:r>
            <a:r>
              <a:rPr lang="ja-JP" altLang="en-US" sz="1100" b="1" dirty="0">
                <a:latin typeface="BIZ UDPゴシック" panose="020B0400000000000000" pitchFamily="50" charset="-128"/>
                <a:ea typeface="BIZ UDPゴシック" panose="020B0400000000000000" pitchFamily="50" charset="-128"/>
              </a:rPr>
              <a:t> 講座で写真撮影したものを、</a:t>
            </a:r>
            <a:r>
              <a:rPr lang="en-US" altLang="ja-JP" sz="1100" b="1" dirty="0">
                <a:latin typeface="BIZ UDPゴシック" panose="020B0400000000000000" pitchFamily="50" charset="-128"/>
                <a:ea typeface="BIZ UDPゴシック" panose="020B0400000000000000" pitchFamily="50" charset="-128"/>
              </a:rPr>
              <a:t>HP</a:t>
            </a:r>
            <a:r>
              <a:rPr lang="ja-JP" altLang="en-US" sz="1100" b="1" dirty="0">
                <a:latin typeface="BIZ UDPゴシック" panose="020B0400000000000000" pitchFamily="50" charset="-128"/>
                <a:ea typeface="BIZ UDPゴシック" panose="020B0400000000000000" pitchFamily="50" charset="-128"/>
              </a:rPr>
              <a:t>とチラシに掲載しても良いか否か。　　　　　　　　　　　　　　　　　　　　　　　　　　　　　　　　　　　　　　　　　　</a:t>
            </a:r>
          </a:p>
          <a:p>
            <a:r>
              <a:rPr lang="en-US" altLang="ja-JP" sz="1100" b="1" dirty="0">
                <a:latin typeface="BIZ UDPゴシック" panose="020B0400000000000000" pitchFamily="50" charset="-128"/>
                <a:ea typeface="BIZ UDPゴシック" panose="020B0400000000000000" pitchFamily="50" charset="-128"/>
              </a:rPr>
              <a:t>【</a:t>
            </a:r>
            <a:r>
              <a:rPr lang="ja-JP" altLang="en-US" sz="1100" b="1" dirty="0">
                <a:latin typeface="BIZ UDPゴシック" panose="020B0400000000000000" pitchFamily="50" charset="-128"/>
                <a:ea typeface="BIZ UDPゴシック" panose="020B0400000000000000" pitchFamily="50" charset="-128"/>
              </a:rPr>
              <a:t>募集締め切日</a:t>
            </a:r>
            <a:r>
              <a:rPr lang="en-US" altLang="ja-JP" sz="1100" b="1" dirty="0">
                <a:latin typeface="BIZ UDPゴシック" panose="020B0400000000000000" pitchFamily="50" charset="-128"/>
                <a:ea typeface="BIZ UDPゴシック" panose="020B0400000000000000" pitchFamily="50" charset="-128"/>
              </a:rPr>
              <a:t>】</a:t>
            </a:r>
            <a:r>
              <a:rPr lang="ja-JP" altLang="en-US" sz="1100" b="1" dirty="0">
                <a:latin typeface="BIZ UDPゴシック" panose="020B0400000000000000" pitchFamily="50" charset="-128"/>
                <a:ea typeface="BIZ UDPゴシック" panose="020B0400000000000000" pitchFamily="50" charset="-128"/>
              </a:rPr>
              <a:t>　</a:t>
            </a:r>
            <a:r>
              <a:rPr lang="en-US" altLang="ja-JP" sz="1100" b="1" dirty="0">
                <a:latin typeface="BIZ UDPゴシック" panose="020B0400000000000000" pitchFamily="50" charset="-128"/>
                <a:ea typeface="BIZ UDPゴシック" panose="020B0400000000000000" pitchFamily="50" charset="-128"/>
              </a:rPr>
              <a:t>7</a:t>
            </a:r>
            <a:r>
              <a:rPr lang="ja-JP" altLang="en-US" sz="1100" b="1" dirty="0">
                <a:latin typeface="BIZ UDPゴシック" panose="020B0400000000000000" pitchFamily="50" charset="-128"/>
                <a:ea typeface="BIZ UDPゴシック" panose="020B0400000000000000" pitchFamily="50" charset="-128"/>
              </a:rPr>
              <a:t>月</a:t>
            </a:r>
            <a:r>
              <a:rPr lang="en-US" altLang="ja-JP" sz="1100" b="1" dirty="0">
                <a:latin typeface="BIZ UDPゴシック" panose="020B0400000000000000" pitchFamily="50" charset="-128"/>
                <a:ea typeface="BIZ UDPゴシック" panose="020B0400000000000000" pitchFamily="50" charset="-128"/>
              </a:rPr>
              <a:t>24</a:t>
            </a:r>
            <a:r>
              <a:rPr lang="ja-JP" altLang="en-US" sz="1100" b="1" dirty="0">
                <a:latin typeface="BIZ UDPゴシック" panose="020B0400000000000000" pitchFamily="50" charset="-128"/>
                <a:ea typeface="BIZ UDPゴシック" panose="020B0400000000000000" pitchFamily="50" charset="-128"/>
              </a:rPr>
              <a:t>日（水）</a:t>
            </a:r>
            <a:endParaRPr lang="en-US" altLang="ja-JP" sz="1100" b="1" dirty="0">
              <a:latin typeface="BIZ UDPゴシック" panose="020B0400000000000000" pitchFamily="50" charset="-128"/>
              <a:ea typeface="BIZ UDPゴシック" panose="020B0400000000000000" pitchFamily="50" charset="-128"/>
            </a:endParaRPr>
          </a:p>
          <a:p>
            <a:r>
              <a:rPr lang="ja-JP" altLang="en-US" sz="1100" b="1" dirty="0">
                <a:latin typeface="BIZ UDPゴシック" panose="020B0400000000000000" pitchFamily="50" charset="-128"/>
                <a:ea typeface="BIZ UDPゴシック" panose="020B0400000000000000" pitchFamily="50" charset="-128"/>
              </a:rPr>
              <a:t>　　　　　　　　</a:t>
            </a:r>
            <a:r>
              <a:rPr lang="en-US" altLang="ja-JP" sz="1100" b="1" dirty="0">
                <a:latin typeface="BIZ UDPゴシック" panose="020B0400000000000000" pitchFamily="50" charset="-128"/>
                <a:ea typeface="BIZ UDPゴシック" panose="020B0400000000000000" pitchFamily="50" charset="-128"/>
              </a:rPr>
              <a:t>※</a:t>
            </a:r>
            <a:r>
              <a:rPr lang="ja-JP" altLang="en-US" sz="1100" b="1" dirty="0">
                <a:latin typeface="BIZ UDPゴシック" panose="020B0400000000000000" pitchFamily="50" charset="-128"/>
                <a:ea typeface="BIZ UDPゴシック" panose="020B0400000000000000" pitchFamily="50" charset="-128"/>
              </a:rPr>
              <a:t>受付期間内であっても定員になり次第締め切ります</a:t>
            </a:r>
            <a:endParaRPr lang="en-US" altLang="ja-JP" sz="1100" b="1" dirty="0">
              <a:latin typeface="BIZ UDPゴシック" panose="020B0400000000000000" pitchFamily="50" charset="-128"/>
              <a:ea typeface="BIZ UDPゴシック" panose="020B0400000000000000" pitchFamily="50" charset="-128"/>
            </a:endParaRPr>
          </a:p>
          <a:p>
            <a:r>
              <a:rPr lang="ja-JP" altLang="en-US" sz="1100" b="1" dirty="0">
                <a:solidFill>
                  <a:srgbClr val="FF0000"/>
                </a:solidFill>
                <a:effectLst/>
              </a:rPr>
              <a:t>　</a:t>
            </a:r>
            <a:endParaRPr lang="ja-JP" altLang="en-US" sz="1100" b="1" dirty="0">
              <a:latin typeface="BIZ UDPゴシック" panose="020B0400000000000000" pitchFamily="50" charset="-128"/>
              <a:ea typeface="BIZ UDPゴシック" panose="020B0400000000000000" pitchFamily="50" charset="-128"/>
            </a:endParaRPr>
          </a:p>
        </p:txBody>
      </p:sp>
      <p:pic>
        <p:nvPicPr>
          <p:cNvPr id="6" name="図 5">
            <a:extLst>
              <a:ext uri="{FF2B5EF4-FFF2-40B4-BE49-F238E27FC236}">
                <a16:creationId xmlns:a16="http://schemas.microsoft.com/office/drawing/2014/main" id="{C8A9CD25-E680-2355-B4D5-679C2B38F98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4219" y="4528820"/>
            <a:ext cx="3061751" cy="2484069"/>
          </a:xfrm>
          <a:prstGeom prst="rect">
            <a:avLst/>
          </a:prstGeom>
        </p:spPr>
      </p:pic>
      <p:sp>
        <p:nvSpPr>
          <p:cNvPr id="7" name="吹き出し: 下矢印 6">
            <a:extLst>
              <a:ext uri="{FF2B5EF4-FFF2-40B4-BE49-F238E27FC236}">
                <a16:creationId xmlns:a16="http://schemas.microsoft.com/office/drawing/2014/main" id="{48F04D31-5A06-D5BC-FE6D-F5F02EB0C88A}"/>
              </a:ext>
            </a:extLst>
          </p:cNvPr>
          <p:cNvSpPr/>
          <p:nvPr/>
        </p:nvSpPr>
        <p:spPr>
          <a:xfrm>
            <a:off x="1259430" y="4907630"/>
            <a:ext cx="1051330" cy="665289"/>
          </a:xfrm>
          <a:prstGeom prst="downArrowCallout">
            <a:avLst/>
          </a:prstGeom>
          <a:solidFill>
            <a:schemeClr val="bg1"/>
          </a:solidFill>
          <a:ln>
            <a:solidFill>
              <a:schemeClr val="tx1"/>
            </a:solidFill>
          </a:ln>
        </p:spPr>
        <p:txBody>
          <a:bodyPr wrap="square" lIns="0" tIns="0" rIns="0" bIns="0" rtlCol="0" anchor="ctr">
            <a:spAutoFit/>
          </a:bodyPr>
          <a:lstStyle/>
          <a:p>
            <a:pPr algn="ctr"/>
            <a:endParaRPr kumimoji="1" lang="ja-JP" altLang="en-US" sz="2822" b="1" dirty="0">
              <a:latin typeface="HGP創英角ｺﾞｼｯｸUB" panose="020B0900000000000000" pitchFamily="50" charset="-128"/>
              <a:ea typeface="HGP創英角ｺﾞｼｯｸUB" panose="020B0900000000000000" pitchFamily="50" charset="-128"/>
            </a:endParaRPr>
          </a:p>
        </p:txBody>
      </p:sp>
      <p:sp>
        <p:nvSpPr>
          <p:cNvPr id="8" name="テキスト ボックス 7">
            <a:extLst>
              <a:ext uri="{FF2B5EF4-FFF2-40B4-BE49-F238E27FC236}">
                <a16:creationId xmlns:a16="http://schemas.microsoft.com/office/drawing/2014/main" id="{01E3BFED-2DCB-2948-5231-E2AFC3C129C8}"/>
              </a:ext>
            </a:extLst>
          </p:cNvPr>
          <p:cNvSpPr txBox="1"/>
          <p:nvPr/>
        </p:nvSpPr>
        <p:spPr>
          <a:xfrm>
            <a:off x="846646" y="5025728"/>
            <a:ext cx="1876896" cy="214546"/>
          </a:xfrm>
          <a:prstGeom prst="rect">
            <a:avLst/>
          </a:prstGeom>
          <a:noFill/>
        </p:spPr>
        <p:txBody>
          <a:bodyPr wrap="square" rtlCol="0">
            <a:spAutoFit/>
          </a:bodyPr>
          <a:lstStyle/>
          <a:p>
            <a:pPr algn="ctr"/>
            <a:r>
              <a:rPr lang="ja-JP" altLang="en-US" sz="794" b="1" dirty="0">
                <a:solidFill>
                  <a:srgbClr val="1A6A39"/>
                </a:solidFill>
                <a:latin typeface="BIZ UDPゴシック" panose="020B0400000000000000" pitchFamily="50" charset="-128"/>
                <a:ea typeface="BIZ UDPゴシック" panose="020B0400000000000000" pitchFamily="50" charset="-128"/>
              </a:rPr>
              <a:t>岩手大学第二体育館</a:t>
            </a:r>
            <a:endParaRPr lang="en-US" altLang="ja-JP" sz="794" b="1" dirty="0">
              <a:solidFill>
                <a:srgbClr val="1A6A39"/>
              </a:solidFill>
              <a:latin typeface="BIZ UDPゴシック" panose="020B0400000000000000" pitchFamily="50" charset="-128"/>
              <a:ea typeface="BIZ UDPゴシック" panose="020B0400000000000000" pitchFamily="50" charset="-128"/>
            </a:endParaRPr>
          </a:p>
        </p:txBody>
      </p:sp>
      <p:sp>
        <p:nvSpPr>
          <p:cNvPr id="10" name="四角形: 角を丸くする 9">
            <a:extLst>
              <a:ext uri="{FF2B5EF4-FFF2-40B4-BE49-F238E27FC236}">
                <a16:creationId xmlns:a16="http://schemas.microsoft.com/office/drawing/2014/main" id="{D3400C83-0D08-42D9-80D2-AB35BF8ECB8F}"/>
              </a:ext>
            </a:extLst>
          </p:cNvPr>
          <p:cNvSpPr/>
          <p:nvPr/>
        </p:nvSpPr>
        <p:spPr>
          <a:xfrm>
            <a:off x="3530690" y="4733521"/>
            <a:ext cx="2605984" cy="1685143"/>
          </a:xfrm>
          <a:prstGeom prst="roundRect">
            <a:avLst>
              <a:gd name="adj" fmla="val 9190"/>
            </a:avLst>
          </a:prstGeom>
          <a:solidFill>
            <a:srgbClr val="1A6A39"/>
          </a:solidFill>
          <a:ln w="12700" cap="flat" cmpd="sng" algn="ctr">
            <a:solidFill>
              <a:srgbClr val="4472C4">
                <a:shade val="50000"/>
              </a:srgbClr>
            </a:solidFill>
            <a:prstDash val="sysDot"/>
            <a:miter lim="800000"/>
          </a:ln>
          <a:effectLst/>
        </p:spPr>
        <p:txBody>
          <a:bodyPr rtlCol="0" anchor="ctr"/>
          <a:lstStyle/>
          <a:p>
            <a:pPr algn="ctr" defTabSz="403250">
              <a:defRPr/>
            </a:pPr>
            <a:endParaRPr lang="ja-JP" altLang="en-US" sz="1588" kern="0" dirty="0">
              <a:solidFill>
                <a:srgbClr val="1A6A39"/>
              </a:solidFill>
              <a:latin typeface="Calibri" panose="020F0502020204030204"/>
              <a:ea typeface="游ゴシック" panose="020B0400000000000000" pitchFamily="50" charset="-128"/>
            </a:endParaRPr>
          </a:p>
        </p:txBody>
      </p:sp>
      <p:sp>
        <p:nvSpPr>
          <p:cNvPr id="11" name="テキスト ボックス 10">
            <a:extLst>
              <a:ext uri="{FF2B5EF4-FFF2-40B4-BE49-F238E27FC236}">
                <a16:creationId xmlns:a16="http://schemas.microsoft.com/office/drawing/2014/main" id="{106EB39B-BC9D-7C49-3B89-26A68C18347C}"/>
              </a:ext>
            </a:extLst>
          </p:cNvPr>
          <p:cNvSpPr txBox="1"/>
          <p:nvPr/>
        </p:nvSpPr>
        <p:spPr>
          <a:xfrm>
            <a:off x="3676524" y="5058853"/>
            <a:ext cx="2537874" cy="946349"/>
          </a:xfrm>
          <a:prstGeom prst="rect">
            <a:avLst/>
          </a:prstGeom>
          <a:noFill/>
          <a:ln>
            <a:noFill/>
          </a:ln>
        </p:spPr>
        <p:txBody>
          <a:bodyPr wrap="none" rtlCol="0">
            <a:spAutoFit/>
          </a:bodyPr>
          <a:lstStyle/>
          <a:p>
            <a:pPr defTabSz="403250"/>
            <a:r>
              <a:rPr lang="ja-JP" altLang="en-US" sz="1058" b="1" dirty="0">
                <a:solidFill>
                  <a:schemeClr val="bg1"/>
                </a:solidFill>
                <a:latin typeface="BIZ UDPゴシック" panose="020B0400000000000000" pitchFamily="50" charset="-128"/>
                <a:ea typeface="BIZ UDPゴシック" panose="020B0400000000000000" pitchFamily="50" charset="-128"/>
              </a:rPr>
              <a:t>　　　＜学内駐車場について＞</a:t>
            </a:r>
            <a:endParaRPr lang="en-US" altLang="ja-JP" sz="1058" b="1" dirty="0">
              <a:solidFill>
                <a:schemeClr val="bg1"/>
              </a:solidFill>
              <a:latin typeface="BIZ UDPゴシック" panose="020B0400000000000000" pitchFamily="50" charset="-128"/>
              <a:ea typeface="BIZ UDPゴシック" panose="020B0400000000000000" pitchFamily="50" charset="-128"/>
            </a:endParaRPr>
          </a:p>
          <a:p>
            <a:pPr>
              <a:lnSpc>
                <a:spcPct val="150000"/>
              </a:lnSpc>
            </a:pPr>
            <a:r>
              <a:rPr lang="ja-JP" altLang="en-US" sz="1058" b="1" dirty="0">
                <a:solidFill>
                  <a:schemeClr val="bg1"/>
                </a:solidFill>
                <a:latin typeface="BIZ UDPゴシック" panose="020B0400000000000000" pitchFamily="50" charset="-128"/>
                <a:ea typeface="BIZ UDPゴシック" panose="020B0400000000000000" pitchFamily="50" charset="-128"/>
              </a:rPr>
              <a:t>学内駐車場は台数に限りがございます。</a:t>
            </a:r>
            <a:endParaRPr lang="en-US" altLang="ja-JP" sz="1058" b="1" dirty="0">
              <a:solidFill>
                <a:schemeClr val="bg1"/>
              </a:solidFill>
              <a:latin typeface="BIZ UDPゴシック" panose="020B0400000000000000" pitchFamily="50" charset="-128"/>
              <a:ea typeface="BIZ UDPゴシック" panose="020B0400000000000000" pitchFamily="50" charset="-128"/>
            </a:endParaRPr>
          </a:p>
          <a:p>
            <a:pPr>
              <a:lnSpc>
                <a:spcPct val="150000"/>
              </a:lnSpc>
            </a:pPr>
            <a:r>
              <a:rPr lang="ja-JP" altLang="en-US" sz="1058" b="1" dirty="0">
                <a:solidFill>
                  <a:schemeClr val="bg1"/>
                </a:solidFill>
                <a:latin typeface="BIZ UDPゴシック" panose="020B0400000000000000" pitchFamily="50" charset="-128"/>
                <a:ea typeface="BIZ UDPゴシック" panose="020B0400000000000000" pitchFamily="50" charset="-128"/>
              </a:rPr>
              <a:t>できる限り公共交通機関での</a:t>
            </a:r>
            <a:endParaRPr lang="en-US" altLang="ja-JP" sz="1058" b="1" dirty="0">
              <a:solidFill>
                <a:schemeClr val="bg1"/>
              </a:solidFill>
              <a:latin typeface="BIZ UDPゴシック" panose="020B0400000000000000" pitchFamily="50" charset="-128"/>
              <a:ea typeface="BIZ UDPゴシック" panose="020B0400000000000000" pitchFamily="50" charset="-128"/>
            </a:endParaRPr>
          </a:p>
          <a:p>
            <a:pPr>
              <a:lnSpc>
                <a:spcPct val="150000"/>
              </a:lnSpc>
            </a:pPr>
            <a:r>
              <a:rPr lang="ja-JP" altLang="en-US" sz="1058" b="1" dirty="0">
                <a:solidFill>
                  <a:schemeClr val="bg1"/>
                </a:solidFill>
                <a:latin typeface="BIZ UDPゴシック" panose="020B0400000000000000" pitchFamily="50" charset="-128"/>
                <a:ea typeface="BIZ UDPゴシック" panose="020B0400000000000000" pitchFamily="50" charset="-128"/>
              </a:rPr>
              <a:t>ご来場をお願いいたします。</a:t>
            </a:r>
            <a:endParaRPr lang="en-US" altLang="ja-JP" sz="1058" b="1" dirty="0">
              <a:solidFill>
                <a:schemeClr val="bg1"/>
              </a:solidFill>
              <a:latin typeface="BIZ UDPゴシック" panose="020B0400000000000000" pitchFamily="50" charset="-128"/>
              <a:ea typeface="BIZ UDPゴシック" panose="020B0400000000000000" pitchFamily="50" charset="-128"/>
            </a:endParaRPr>
          </a:p>
        </p:txBody>
      </p:sp>
      <p:sp>
        <p:nvSpPr>
          <p:cNvPr id="12" name="テキスト ボックス 11">
            <a:extLst>
              <a:ext uri="{FF2B5EF4-FFF2-40B4-BE49-F238E27FC236}">
                <a16:creationId xmlns:a16="http://schemas.microsoft.com/office/drawing/2014/main" id="{A1AF58C8-4DA9-3348-6F96-00EE02AABC13}"/>
              </a:ext>
            </a:extLst>
          </p:cNvPr>
          <p:cNvSpPr txBox="1"/>
          <p:nvPr/>
        </p:nvSpPr>
        <p:spPr>
          <a:xfrm>
            <a:off x="3495809" y="6596112"/>
            <a:ext cx="3219513" cy="396583"/>
          </a:xfrm>
          <a:prstGeom prst="rect">
            <a:avLst/>
          </a:prstGeom>
          <a:noFill/>
        </p:spPr>
        <p:txBody>
          <a:bodyPr wrap="square">
            <a:spAutoFit/>
          </a:bodyPr>
          <a:lstStyle/>
          <a:p>
            <a:pPr defTabSz="403250">
              <a:lnSpc>
                <a:spcPct val="150000"/>
              </a:lnSpc>
              <a:defRPr/>
            </a:pPr>
            <a:r>
              <a:rPr kumimoji="1" lang="ja-JP" altLang="en-US" sz="1588" b="1" dirty="0">
                <a:solidFill>
                  <a:prstClr val="black"/>
                </a:solidFill>
                <a:latin typeface="BIZ UDPゴシック" panose="020B0400000000000000" pitchFamily="50" charset="-128"/>
                <a:ea typeface="BIZ UDPゴシック" panose="020B0400000000000000" pitchFamily="50" charset="-128"/>
              </a:rPr>
              <a:t>岩手大学　学内</a:t>
            </a:r>
            <a:r>
              <a:rPr kumimoji="1" lang="en-US" altLang="ja-JP" sz="1588" b="1" dirty="0">
                <a:solidFill>
                  <a:prstClr val="black"/>
                </a:solidFill>
                <a:latin typeface="BIZ UDPゴシック" panose="020B0400000000000000" pitchFamily="50" charset="-128"/>
                <a:ea typeface="BIZ UDPゴシック" panose="020B0400000000000000" pitchFamily="50" charset="-128"/>
              </a:rPr>
              <a:t>MAP</a:t>
            </a:r>
            <a:r>
              <a:rPr kumimoji="1" lang="ja-JP" altLang="en-US" sz="1588" b="1" dirty="0">
                <a:solidFill>
                  <a:prstClr val="black"/>
                </a:solidFill>
                <a:latin typeface="BIZ UDPゴシック" panose="020B0400000000000000" pitchFamily="50" charset="-128"/>
                <a:ea typeface="BIZ UDPゴシック" panose="020B0400000000000000" pitchFamily="50" charset="-128"/>
              </a:rPr>
              <a:t>　</a:t>
            </a:r>
            <a:endParaRPr kumimoji="1" lang="en-US" altLang="ja-JP" sz="1588" b="1" dirty="0">
              <a:solidFill>
                <a:prstClr val="black"/>
              </a:solidFill>
              <a:latin typeface="BIZ UDPゴシック" panose="020B0400000000000000" pitchFamily="50" charset="-128"/>
              <a:ea typeface="BIZ UDPゴシック" panose="020B0400000000000000" pitchFamily="50" charset="-128"/>
            </a:endParaRPr>
          </a:p>
        </p:txBody>
      </p:sp>
      <p:pic>
        <p:nvPicPr>
          <p:cNvPr id="13" name="図 12" descr="QR コード&#10;&#10;自動的に生成された説明">
            <a:extLst>
              <a:ext uri="{FF2B5EF4-FFF2-40B4-BE49-F238E27FC236}">
                <a16:creationId xmlns:a16="http://schemas.microsoft.com/office/drawing/2014/main" id="{7D49CBCC-713B-9D34-B036-0F0EF20D23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1735" y="6479721"/>
            <a:ext cx="623469" cy="623469"/>
          </a:xfrm>
          <a:prstGeom prst="rect">
            <a:avLst/>
          </a:prstGeom>
        </p:spPr>
      </p:pic>
      <p:sp>
        <p:nvSpPr>
          <p:cNvPr id="14" name="テキスト ボックス 13">
            <a:extLst>
              <a:ext uri="{FF2B5EF4-FFF2-40B4-BE49-F238E27FC236}">
                <a16:creationId xmlns:a16="http://schemas.microsoft.com/office/drawing/2014/main" id="{C7989C78-9905-1D10-B4AE-1F7BFC751F3F}"/>
              </a:ext>
            </a:extLst>
          </p:cNvPr>
          <p:cNvSpPr txBox="1"/>
          <p:nvPr/>
        </p:nvSpPr>
        <p:spPr>
          <a:xfrm>
            <a:off x="272960" y="7405070"/>
            <a:ext cx="5983174" cy="906338"/>
          </a:xfrm>
          <a:prstGeom prst="rect">
            <a:avLst/>
          </a:prstGeom>
          <a:noFill/>
        </p:spPr>
        <p:txBody>
          <a:bodyPr wrap="square" rtlCol="0">
            <a:spAutoFit/>
          </a:bodyPr>
          <a:lstStyle/>
          <a:p>
            <a:pPr defTabSz="403250"/>
            <a:endParaRPr lang="en-US" altLang="ja-JP" sz="1058" dirty="0">
              <a:solidFill>
                <a:prstClr val="black"/>
              </a:solidFill>
              <a:ea typeface="游ゴシック" panose="020B0400000000000000" pitchFamily="50" charset="-128"/>
            </a:endParaRPr>
          </a:p>
          <a:p>
            <a:pPr defTabSz="403250">
              <a:defRPr/>
            </a:pPr>
            <a:r>
              <a:rPr lang="ja-JP" altLang="en-US" sz="1058" dirty="0">
                <a:solidFill>
                  <a:prstClr val="black"/>
                </a:solidFill>
                <a:latin typeface="BIZ UDPゴシック" panose="020B0400000000000000" pitchFamily="50" charset="-128"/>
                <a:ea typeface="BIZ UDPゴシック" panose="020B0400000000000000" pitchFamily="50" charset="-128"/>
              </a:rPr>
              <a:t>・岩手大学内で新型コロナウイルス等の感染症が感染拡大した場合には、急遽、公開講座を中止いたします。その際には</a:t>
            </a:r>
            <a:r>
              <a:rPr kumimoji="1" lang="ja-JP" altLang="en-US" sz="1058" dirty="0">
                <a:solidFill>
                  <a:prstClr val="black"/>
                </a:solidFill>
                <a:latin typeface="BIZ UDPゴシック" panose="020B0400000000000000" pitchFamily="50" charset="-128"/>
                <a:ea typeface="BIZ UDPゴシック" panose="020B0400000000000000" pitchFamily="50" charset="-128"/>
              </a:rPr>
              <a:t>参加者にメールでお知らせするほか、地域社会教育推進室のホームページおよび</a:t>
            </a:r>
            <a:r>
              <a:rPr kumimoji="1" lang="en-US" altLang="ja-JP" sz="1058" dirty="0" err="1">
                <a:solidFill>
                  <a:prstClr val="black"/>
                </a:solidFill>
                <a:latin typeface="BIZ UDPゴシック" panose="020B0400000000000000" pitchFamily="50" charset="-128"/>
                <a:ea typeface="BIZ UDPゴシック" panose="020B0400000000000000" pitchFamily="50" charset="-128"/>
              </a:rPr>
              <a:t>facebook</a:t>
            </a:r>
            <a:r>
              <a:rPr kumimoji="1" lang="ja-JP" altLang="en-US" sz="1058" dirty="0">
                <a:solidFill>
                  <a:prstClr val="black"/>
                </a:solidFill>
                <a:latin typeface="BIZ UDPゴシック" panose="020B0400000000000000" pitchFamily="50" charset="-128"/>
                <a:ea typeface="BIZ UDPゴシック" panose="020B0400000000000000" pitchFamily="50" charset="-128"/>
              </a:rPr>
              <a:t>に掲載いたします。ご来場前に必ずご確認のうえご参加ください。</a:t>
            </a:r>
            <a:endParaRPr kumimoji="1" lang="en-US" altLang="ja-JP" sz="1058" dirty="0">
              <a:solidFill>
                <a:prstClr val="black"/>
              </a:solidFill>
              <a:latin typeface="BIZ UDPゴシック" panose="020B0400000000000000" pitchFamily="50" charset="-128"/>
              <a:ea typeface="BIZ UDPゴシック" panose="020B0400000000000000" pitchFamily="50" charset="-128"/>
            </a:endParaRPr>
          </a:p>
          <a:p>
            <a:pPr defTabSz="403250"/>
            <a:endParaRPr lang="en-US" altLang="ja-JP" sz="1058" dirty="0">
              <a:solidFill>
                <a:prstClr val="black"/>
              </a:solidFill>
              <a:ea typeface="游ゴシック" panose="020B0400000000000000" pitchFamily="50" charset="-128"/>
            </a:endParaRPr>
          </a:p>
        </p:txBody>
      </p:sp>
      <p:pic>
        <p:nvPicPr>
          <p:cNvPr id="15" name="図 14">
            <a:extLst>
              <a:ext uri="{FF2B5EF4-FFF2-40B4-BE49-F238E27FC236}">
                <a16:creationId xmlns:a16="http://schemas.microsoft.com/office/drawing/2014/main" id="{EAB09397-A06B-BA98-41B5-24791217E2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1634" y="8908124"/>
            <a:ext cx="946353" cy="946353"/>
          </a:xfrm>
          <a:prstGeom prst="rect">
            <a:avLst/>
          </a:prstGeom>
        </p:spPr>
      </p:pic>
      <p:pic>
        <p:nvPicPr>
          <p:cNvPr id="16" name="図 15">
            <a:extLst>
              <a:ext uri="{FF2B5EF4-FFF2-40B4-BE49-F238E27FC236}">
                <a16:creationId xmlns:a16="http://schemas.microsoft.com/office/drawing/2014/main" id="{6A6E143A-CC63-5CFB-7045-25B6F4A44663}"/>
              </a:ext>
            </a:extLst>
          </p:cNvPr>
          <p:cNvPicPr>
            <a:picLocks noChangeAspect="1"/>
          </p:cNvPicPr>
          <p:nvPr/>
        </p:nvPicPr>
        <p:blipFill>
          <a:blip r:embed="rId5" cstate="print">
            <a:extLst>
              <a:ext uri="{BEBA8EAE-BF5A-486C-A8C5-ECC9F3942E4B}">
                <a14:imgProps xmlns:a14="http://schemas.microsoft.com/office/drawing/2010/main">
                  <a14:imgLayer r:embed="rId6">
                    <a14:imgEffect>
                      <a14:sharpenSoften amount="25000"/>
                    </a14:imgEffect>
                    <a14:imgEffect>
                      <a14:colorTemperature colorTemp="7200"/>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20898" y="8910044"/>
            <a:ext cx="1288735" cy="877884"/>
          </a:xfrm>
          <a:prstGeom prst="rect">
            <a:avLst/>
          </a:prstGeom>
        </p:spPr>
      </p:pic>
      <p:sp>
        <p:nvSpPr>
          <p:cNvPr id="17" name="テキスト ボックス 16">
            <a:extLst>
              <a:ext uri="{FF2B5EF4-FFF2-40B4-BE49-F238E27FC236}">
                <a16:creationId xmlns:a16="http://schemas.microsoft.com/office/drawing/2014/main" id="{6570FF53-CB76-FFA6-754C-90AFAE6301B2}"/>
              </a:ext>
            </a:extLst>
          </p:cNvPr>
          <p:cNvSpPr txBox="1"/>
          <p:nvPr/>
        </p:nvSpPr>
        <p:spPr>
          <a:xfrm>
            <a:off x="365672" y="8513022"/>
            <a:ext cx="3033557" cy="430887"/>
          </a:xfrm>
          <a:prstGeom prst="rect">
            <a:avLst/>
          </a:prstGeom>
          <a:noFill/>
        </p:spPr>
        <p:txBody>
          <a:bodyPr wrap="square">
            <a:spAutoFit/>
          </a:bodyPr>
          <a:lstStyle/>
          <a:p>
            <a:pPr defTabSz="403250"/>
            <a:r>
              <a:rPr lang="ja-JP" altLang="en-US" sz="1100" dirty="0">
                <a:solidFill>
                  <a:prstClr val="black"/>
                </a:solidFill>
                <a:latin typeface="BIZ UDPゴシック" panose="020B0400000000000000" pitchFamily="50" charset="-128"/>
                <a:ea typeface="BIZ UDPゴシック" panose="020B0400000000000000" pitchFamily="50" charset="-128"/>
              </a:rPr>
              <a:t>https://www.ccrd.iwate-u.ac.jp/community/</a:t>
            </a:r>
          </a:p>
        </p:txBody>
      </p:sp>
      <p:sp>
        <p:nvSpPr>
          <p:cNvPr id="18" name="テキスト ボックス 17">
            <a:extLst>
              <a:ext uri="{FF2B5EF4-FFF2-40B4-BE49-F238E27FC236}">
                <a16:creationId xmlns:a16="http://schemas.microsoft.com/office/drawing/2014/main" id="{1583B6F4-85D8-36F7-06F1-0026001B8721}"/>
              </a:ext>
            </a:extLst>
          </p:cNvPr>
          <p:cNvSpPr txBox="1"/>
          <p:nvPr/>
        </p:nvSpPr>
        <p:spPr>
          <a:xfrm>
            <a:off x="393664" y="8284811"/>
            <a:ext cx="3124223" cy="255134"/>
          </a:xfrm>
          <a:prstGeom prst="rect">
            <a:avLst/>
          </a:prstGeom>
          <a:noFill/>
        </p:spPr>
        <p:txBody>
          <a:bodyPr wrap="square">
            <a:spAutoFit/>
          </a:bodyPr>
          <a:lstStyle/>
          <a:p>
            <a:pPr defTabSz="403250"/>
            <a:r>
              <a:rPr lang="ja-JP" altLang="en-US" sz="1058" b="1" dirty="0">
                <a:solidFill>
                  <a:prstClr val="black"/>
                </a:solidFill>
                <a:latin typeface="BIZ UDPゴシック" panose="020B0400000000000000" pitchFamily="50" charset="-128"/>
                <a:ea typeface="BIZ UDPゴシック" panose="020B0400000000000000" pitchFamily="50" charset="-128"/>
              </a:rPr>
              <a:t>岩手大学地域社会教育推進室ホームページ</a:t>
            </a:r>
          </a:p>
        </p:txBody>
      </p:sp>
      <p:pic>
        <p:nvPicPr>
          <p:cNvPr id="19" name="図 18">
            <a:extLst>
              <a:ext uri="{FF2B5EF4-FFF2-40B4-BE49-F238E27FC236}">
                <a16:creationId xmlns:a16="http://schemas.microsoft.com/office/drawing/2014/main" id="{21858CD3-E709-719A-E13A-D17FF704E99E}"/>
              </a:ext>
            </a:extLst>
          </p:cNvPr>
          <p:cNvPicPr>
            <a:picLocks noChangeAspect="1"/>
          </p:cNvPicPr>
          <p:nvPr/>
        </p:nvPicPr>
        <p:blipFill>
          <a:blip r:embed="rId7"/>
          <a:stretch>
            <a:fillRect/>
          </a:stretch>
        </p:blipFill>
        <p:spPr>
          <a:xfrm>
            <a:off x="231633" y="8351351"/>
            <a:ext cx="212429" cy="212429"/>
          </a:xfrm>
          <a:prstGeom prst="rect">
            <a:avLst/>
          </a:prstGeom>
        </p:spPr>
      </p:pic>
      <p:pic>
        <p:nvPicPr>
          <p:cNvPr id="20" name="Picture 2" descr="写真の説明はありません。">
            <a:extLst>
              <a:ext uri="{FF2B5EF4-FFF2-40B4-BE49-F238E27FC236}">
                <a16:creationId xmlns:a16="http://schemas.microsoft.com/office/drawing/2014/main" id="{6BCE892A-DE46-D78B-EAAC-D1FFA913A71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66343" y="8981954"/>
            <a:ext cx="946353" cy="841421"/>
          </a:xfrm>
          <a:prstGeom prst="rect">
            <a:avLst/>
          </a:prstGeom>
          <a:noFill/>
          <a:ln>
            <a:solidFill>
              <a:schemeClr val="accent6"/>
            </a:solidFill>
          </a:ln>
          <a:extLst>
            <a:ext uri="{909E8E84-426E-40DD-AFC4-6F175D3DCCD1}">
              <a14:hiddenFill xmlns:a14="http://schemas.microsoft.com/office/drawing/2010/main">
                <a:solidFill>
                  <a:srgbClr val="FFFFFF"/>
                </a:solidFill>
              </a14:hiddenFill>
            </a:ext>
          </a:extLst>
        </p:spPr>
      </p:pic>
      <p:pic>
        <p:nvPicPr>
          <p:cNvPr id="21" name="図 20">
            <a:extLst>
              <a:ext uri="{FF2B5EF4-FFF2-40B4-BE49-F238E27FC236}">
                <a16:creationId xmlns:a16="http://schemas.microsoft.com/office/drawing/2014/main" id="{643DB173-C40B-C5A1-C4E8-D9DC6004F12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73494" y="8975610"/>
            <a:ext cx="841421" cy="841421"/>
          </a:xfrm>
          <a:prstGeom prst="rect">
            <a:avLst/>
          </a:prstGeom>
        </p:spPr>
      </p:pic>
      <p:sp>
        <p:nvSpPr>
          <p:cNvPr id="22" name="テキスト ボックス 21">
            <a:extLst>
              <a:ext uri="{FF2B5EF4-FFF2-40B4-BE49-F238E27FC236}">
                <a16:creationId xmlns:a16="http://schemas.microsoft.com/office/drawing/2014/main" id="{7ACB4047-E3D2-7ABC-7D8D-36EE715CF1C0}"/>
              </a:ext>
            </a:extLst>
          </p:cNvPr>
          <p:cNvSpPr txBox="1"/>
          <p:nvPr/>
        </p:nvSpPr>
        <p:spPr>
          <a:xfrm>
            <a:off x="3901704" y="8256993"/>
            <a:ext cx="3041312" cy="417935"/>
          </a:xfrm>
          <a:prstGeom prst="rect">
            <a:avLst/>
          </a:prstGeom>
          <a:noFill/>
        </p:spPr>
        <p:txBody>
          <a:bodyPr wrap="square">
            <a:spAutoFit/>
          </a:bodyPr>
          <a:lstStyle/>
          <a:p>
            <a:pPr defTabSz="403250"/>
            <a:r>
              <a:rPr lang="ja-JP" altLang="en-US" sz="1058" b="1" dirty="0">
                <a:solidFill>
                  <a:prstClr val="black"/>
                </a:solidFill>
                <a:latin typeface="BIZ UDPゴシック" panose="020B0400000000000000" pitchFamily="50" charset="-128"/>
                <a:ea typeface="BIZ UDPゴシック" panose="020B0400000000000000" pitchFamily="50" charset="-128"/>
              </a:rPr>
              <a:t>　</a:t>
            </a:r>
            <a:r>
              <a:rPr lang="ja-JP" altLang="en-US" sz="1058" b="1" dirty="0">
                <a:solidFill>
                  <a:srgbClr val="050505"/>
                </a:solidFill>
                <a:latin typeface="BIZ UDPゴシック" panose="020B0400000000000000" pitchFamily="50" charset="-128"/>
                <a:ea typeface="BIZ UDPゴシック" panose="020B0400000000000000" pitchFamily="50" charset="-128"/>
              </a:rPr>
              <a:t>岩手大学研究支援・産学連携センター　</a:t>
            </a:r>
            <a:endParaRPr lang="en-US" altLang="ja-JP" sz="1058" b="1" dirty="0">
              <a:solidFill>
                <a:srgbClr val="050505"/>
              </a:solidFill>
              <a:latin typeface="BIZ UDPゴシック" panose="020B0400000000000000" pitchFamily="50" charset="-128"/>
              <a:ea typeface="BIZ UDPゴシック" panose="020B0400000000000000" pitchFamily="50" charset="-128"/>
            </a:endParaRPr>
          </a:p>
          <a:p>
            <a:pPr defTabSz="403250"/>
            <a:r>
              <a:rPr lang="en-US" altLang="ja-JP" sz="1058" b="1" dirty="0">
                <a:solidFill>
                  <a:srgbClr val="050505"/>
                </a:solidFill>
                <a:latin typeface="BIZ UDPゴシック" panose="020B0400000000000000" pitchFamily="50" charset="-128"/>
                <a:ea typeface="BIZ UDPゴシック" panose="020B0400000000000000" pitchFamily="50" charset="-128"/>
              </a:rPr>
              <a:t>    </a:t>
            </a:r>
            <a:r>
              <a:rPr lang="ja-JP" altLang="en-US" sz="1058" b="1" dirty="0">
                <a:solidFill>
                  <a:srgbClr val="050505"/>
                </a:solidFill>
                <a:latin typeface="BIZ UDPゴシック" panose="020B0400000000000000" pitchFamily="50" charset="-128"/>
                <a:ea typeface="BIZ UDPゴシック" panose="020B0400000000000000" pitchFamily="50" charset="-128"/>
              </a:rPr>
              <a:t>地域社会教育推進室 </a:t>
            </a:r>
            <a:r>
              <a:rPr lang="en-US" altLang="ja-JP" sz="1058" b="1" dirty="0" err="1">
                <a:solidFill>
                  <a:prstClr val="black"/>
                </a:solidFill>
                <a:latin typeface="BIZ UDPゴシック" panose="020B0400000000000000" pitchFamily="50" charset="-128"/>
                <a:ea typeface="BIZ UDPゴシック" panose="020B0400000000000000" pitchFamily="50" charset="-128"/>
              </a:rPr>
              <a:t>facebook</a:t>
            </a:r>
            <a:endParaRPr lang="en-US" altLang="ja-JP" sz="1058" b="1" dirty="0">
              <a:solidFill>
                <a:prstClr val="black"/>
              </a:solidFill>
              <a:latin typeface="BIZ UDPゴシック" panose="020B0400000000000000" pitchFamily="50" charset="-128"/>
              <a:ea typeface="BIZ UDPゴシック" panose="020B0400000000000000" pitchFamily="50" charset="-128"/>
            </a:endParaRPr>
          </a:p>
        </p:txBody>
      </p:sp>
      <p:sp>
        <p:nvSpPr>
          <p:cNvPr id="23" name="テキスト ボックス 22">
            <a:extLst>
              <a:ext uri="{FF2B5EF4-FFF2-40B4-BE49-F238E27FC236}">
                <a16:creationId xmlns:a16="http://schemas.microsoft.com/office/drawing/2014/main" id="{E9ACEE94-90BB-B028-23BC-2CA1BDC924B0}"/>
              </a:ext>
            </a:extLst>
          </p:cNvPr>
          <p:cNvSpPr txBox="1"/>
          <p:nvPr/>
        </p:nvSpPr>
        <p:spPr>
          <a:xfrm>
            <a:off x="3881638" y="8625739"/>
            <a:ext cx="3071460" cy="282385"/>
          </a:xfrm>
          <a:prstGeom prst="rect">
            <a:avLst/>
          </a:prstGeom>
          <a:noFill/>
        </p:spPr>
        <p:txBody>
          <a:bodyPr wrap="square">
            <a:spAutoFit/>
          </a:bodyPr>
          <a:lstStyle/>
          <a:p>
            <a:pPr defTabSz="403250"/>
            <a:r>
              <a:rPr lang="ja-JP" altLang="en-US" sz="1235" dirty="0">
                <a:solidFill>
                  <a:prstClr val="black"/>
                </a:solidFill>
                <a:latin typeface="BIZ UDPゴシック" panose="020B0400000000000000" pitchFamily="50" charset="-128"/>
                <a:ea typeface="BIZ UDPゴシック" panose="020B0400000000000000" pitchFamily="50" charset="-128"/>
              </a:rPr>
              <a:t>https</a:t>
            </a:r>
            <a:r>
              <a:rPr lang="ja-JP" altLang="en-US" sz="1235" dirty="0">
                <a:solidFill>
                  <a:prstClr val="black"/>
                </a:solidFill>
                <a:ea typeface="游ゴシック" panose="020B0400000000000000" pitchFamily="50" charset="-128"/>
              </a:rPr>
              <a:t>://www.facebook.com/cereco/</a:t>
            </a:r>
          </a:p>
        </p:txBody>
      </p:sp>
      <p:pic>
        <p:nvPicPr>
          <p:cNvPr id="24" name="Picture 8" descr="ソース画像を表示">
            <a:extLst>
              <a:ext uri="{FF2B5EF4-FFF2-40B4-BE49-F238E27FC236}">
                <a16:creationId xmlns:a16="http://schemas.microsoft.com/office/drawing/2014/main" id="{78F426EB-5CAE-CCC3-466E-7D3A958444B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32982" y="8326816"/>
            <a:ext cx="254014" cy="254014"/>
          </a:xfrm>
          <a:prstGeom prst="rect">
            <a:avLst/>
          </a:prstGeom>
          <a:noFill/>
          <a:extLst>
            <a:ext uri="{909E8E84-426E-40DD-AFC4-6F175D3DCCD1}">
              <a14:hiddenFill xmlns:a14="http://schemas.microsoft.com/office/drawing/2010/main">
                <a:solidFill>
                  <a:srgbClr val="FFFFFF"/>
                </a:solidFill>
              </a14:hiddenFill>
            </a:ext>
          </a:extLst>
        </p:spPr>
      </p:pic>
      <p:sp>
        <p:nvSpPr>
          <p:cNvPr id="25" name="正方形/長方形 24">
            <a:extLst>
              <a:ext uri="{FF2B5EF4-FFF2-40B4-BE49-F238E27FC236}">
                <a16:creationId xmlns:a16="http://schemas.microsoft.com/office/drawing/2014/main" id="{638B3756-895D-2A43-8E2C-D9F79B404857}"/>
              </a:ext>
            </a:extLst>
          </p:cNvPr>
          <p:cNvSpPr/>
          <p:nvPr/>
        </p:nvSpPr>
        <p:spPr>
          <a:xfrm>
            <a:off x="2834640" y="6710353"/>
            <a:ext cx="429907" cy="33150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89B3CAE9-A51F-0DA3-2FE7-238A1D04639B}"/>
              </a:ext>
            </a:extLst>
          </p:cNvPr>
          <p:cNvSpPr txBox="1"/>
          <p:nvPr/>
        </p:nvSpPr>
        <p:spPr>
          <a:xfrm>
            <a:off x="2766352" y="6744539"/>
            <a:ext cx="595840" cy="241605"/>
          </a:xfrm>
          <a:prstGeom prst="rect">
            <a:avLst/>
          </a:prstGeom>
          <a:noFill/>
        </p:spPr>
        <p:txBody>
          <a:bodyPr wrap="square" rtlCol="0">
            <a:spAutoFit/>
          </a:bodyPr>
          <a:lstStyle/>
          <a:p>
            <a:pPr algn="ctr"/>
            <a:r>
              <a:rPr lang="ja-JP" altLang="en-US" sz="970" b="1" dirty="0">
                <a:solidFill>
                  <a:srgbClr val="FF0000"/>
                </a:solidFill>
                <a:latin typeface="BIZ UDPゴシック" panose="020B0400000000000000" pitchFamily="50" charset="-128"/>
                <a:ea typeface="BIZ UDPゴシック" panose="020B0400000000000000" pitchFamily="50" charset="-128"/>
              </a:rPr>
              <a:t>正門</a:t>
            </a:r>
            <a:endParaRPr lang="en-US" altLang="ja-JP" sz="970" b="1" dirty="0">
              <a:solidFill>
                <a:srgbClr val="FF0000"/>
              </a:solidFill>
              <a:latin typeface="BIZ UDPゴシック" panose="020B0400000000000000" pitchFamily="50" charset="-128"/>
              <a:ea typeface="BIZ UDPゴシック" panose="020B0400000000000000" pitchFamily="50" charset="-128"/>
            </a:endParaRPr>
          </a:p>
        </p:txBody>
      </p:sp>
      <p:sp>
        <p:nvSpPr>
          <p:cNvPr id="26" name="テキスト ボックス 25">
            <a:extLst>
              <a:ext uri="{FF2B5EF4-FFF2-40B4-BE49-F238E27FC236}">
                <a16:creationId xmlns:a16="http://schemas.microsoft.com/office/drawing/2014/main" id="{C29EB037-4196-C30E-83CF-4F9E3B52FCBF}"/>
              </a:ext>
            </a:extLst>
          </p:cNvPr>
          <p:cNvSpPr txBox="1"/>
          <p:nvPr/>
        </p:nvSpPr>
        <p:spPr>
          <a:xfrm>
            <a:off x="954135" y="2997622"/>
            <a:ext cx="5311069" cy="1015663"/>
          </a:xfrm>
          <a:prstGeom prst="rect">
            <a:avLst/>
          </a:prstGeom>
          <a:noFill/>
          <a:ln>
            <a:solidFill>
              <a:schemeClr val="tx1"/>
            </a:solidFill>
          </a:ln>
        </p:spPr>
        <p:txBody>
          <a:bodyPr wrap="none" rtlCol="0">
            <a:spAutoFit/>
          </a:bodyPr>
          <a:lstStyle/>
          <a:p>
            <a:r>
              <a:rPr kumimoji="1" lang="en-US" altLang="ja-JP" sz="1000" b="1" dirty="0">
                <a:latin typeface="BIZ UDPゴシック" panose="020B0400000000000000" pitchFamily="50" charset="-128"/>
                <a:ea typeface="BIZ UDPゴシック" panose="020B0400000000000000" pitchFamily="50" charset="-128"/>
              </a:rPr>
              <a:t>※</a:t>
            </a:r>
            <a:r>
              <a:rPr kumimoji="1" lang="ja-JP" altLang="en-US" sz="1000" b="1" dirty="0">
                <a:latin typeface="BIZ UDPゴシック" panose="020B0400000000000000" pitchFamily="50" charset="-128"/>
                <a:ea typeface="BIZ UDPゴシック" panose="020B0400000000000000" pitchFamily="50" charset="-128"/>
              </a:rPr>
              <a:t>お申し込みいただいた方の個人情報は、目的の範囲を超えて利用することはありません。 </a:t>
            </a:r>
            <a:endParaRPr kumimoji="1" lang="en-US" altLang="ja-JP" sz="1000" b="1" dirty="0">
              <a:latin typeface="BIZ UDPゴシック" panose="020B0400000000000000" pitchFamily="50" charset="-128"/>
              <a:ea typeface="BIZ UDPゴシック" panose="020B0400000000000000" pitchFamily="50" charset="-128"/>
            </a:endParaRPr>
          </a:p>
          <a:p>
            <a:r>
              <a:rPr kumimoji="1" lang="ja-JP" altLang="en-US" sz="1000" b="1" dirty="0">
                <a:latin typeface="BIZ UDPゴシック" panose="020B0400000000000000" pitchFamily="50" charset="-128"/>
                <a:ea typeface="BIZ UDPゴシック" panose="020B0400000000000000" pitchFamily="50" charset="-128"/>
              </a:rPr>
              <a:t>ご提供頂いた個人情報は、お客様の同意なく第三者に提供しません。</a:t>
            </a:r>
          </a:p>
          <a:p>
            <a:endParaRPr kumimoji="1" lang="ja-JP" altLang="en-US" sz="1000" b="1" dirty="0">
              <a:latin typeface="BIZ UDPゴシック" panose="020B0400000000000000" pitchFamily="50" charset="-128"/>
              <a:ea typeface="BIZ UDPゴシック" panose="020B0400000000000000" pitchFamily="50" charset="-128"/>
            </a:endParaRPr>
          </a:p>
          <a:p>
            <a:r>
              <a:rPr kumimoji="1" lang="ja-JP" altLang="en-US" sz="1000" b="1" dirty="0">
                <a:latin typeface="BIZ UDPゴシック" panose="020B0400000000000000" pitchFamily="50" charset="-128"/>
                <a:ea typeface="BIZ UDPゴシック" panose="020B0400000000000000" pitchFamily="50" charset="-128"/>
              </a:rPr>
              <a:t>国立大学法人岩手大学における個人情報の取り扱いについて</a:t>
            </a:r>
          </a:p>
          <a:p>
            <a:r>
              <a:rPr kumimoji="1" lang="en-US" altLang="ja-JP" sz="1000" b="1" dirty="0">
                <a:latin typeface="BIZ UDPゴシック" panose="020B0400000000000000" pitchFamily="50" charset="-128"/>
                <a:ea typeface="BIZ UDPゴシック" panose="020B0400000000000000" pitchFamily="50" charset="-128"/>
              </a:rPr>
              <a:t>c6234ad73db27cfb966a5241b3871967.pdf (iwate-u.ac.jp)</a:t>
            </a:r>
          </a:p>
          <a:p>
            <a:endParaRPr kumimoji="1" lang="ja-JP" altLang="en-US" sz="1000" dirty="0"/>
          </a:p>
        </p:txBody>
      </p:sp>
      <p:pic>
        <p:nvPicPr>
          <p:cNvPr id="28" name="図 27" descr="QR コード&#10;&#10;自動的に生成された説明">
            <a:extLst>
              <a:ext uri="{FF2B5EF4-FFF2-40B4-BE49-F238E27FC236}">
                <a16:creationId xmlns:a16="http://schemas.microsoft.com/office/drawing/2014/main" id="{0D4FC841-1BB9-C797-919C-2D5588DBFA81}"/>
              </a:ext>
            </a:extLst>
          </p:cNvPr>
          <p:cNvPicPr>
            <a:picLocks noChangeAspect="1"/>
          </p:cNvPicPr>
          <p:nvPr/>
        </p:nvPicPr>
        <p:blipFill>
          <a:blip r:embed="rId11"/>
          <a:stretch>
            <a:fillRect/>
          </a:stretch>
        </p:blipFill>
        <p:spPr>
          <a:xfrm>
            <a:off x="5468126" y="524539"/>
            <a:ext cx="970686" cy="970686"/>
          </a:xfrm>
          <a:prstGeom prst="rect">
            <a:avLst/>
          </a:prstGeom>
        </p:spPr>
      </p:pic>
    </p:spTree>
    <p:extLst>
      <p:ext uri="{BB962C8B-B14F-4D97-AF65-F5344CB8AC3E}">
        <p14:creationId xmlns:p14="http://schemas.microsoft.com/office/powerpoint/2010/main" val="2731021672"/>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2288</TotalTime>
  <Words>668</Words>
  <Application>Microsoft Office PowerPoint</Application>
  <PresentationFormat>A4 210 x 297 mm</PresentationFormat>
  <Paragraphs>89</Paragraphs>
  <Slides>2</Slides>
  <Notes>1</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2</vt:i4>
      </vt:variant>
    </vt:vector>
  </HeadingPairs>
  <TitlesOfParts>
    <vt:vector size="10" baseType="lpstr">
      <vt:lpstr>BIZ UDPゴシック</vt:lpstr>
      <vt:lpstr>HGP創英角ｺﾞｼｯｸUB</vt:lpstr>
      <vt:lpstr>メイリオ</vt:lpstr>
      <vt:lpstr>游ゴシック</vt:lpstr>
      <vt:lpstr>Arial</vt:lpstr>
      <vt:lpstr>Calibri</vt:lpstr>
      <vt:lpstr>Calibri Light</vt:lpstr>
      <vt:lpstr>Office テーマ</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OkudairaMasamichi</dc:creator>
  <cp:lastModifiedBy>齊藤　祥恵</cp:lastModifiedBy>
  <cp:revision>57</cp:revision>
  <cp:lastPrinted>2023-12-18T01:04:05Z</cp:lastPrinted>
  <dcterms:created xsi:type="dcterms:W3CDTF">2023-07-16T11:20:00Z</dcterms:created>
  <dcterms:modified xsi:type="dcterms:W3CDTF">2024-06-07T01:46:22Z</dcterms:modified>
</cp:coreProperties>
</file>